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9"/>
  </p:notesMasterIdLst>
  <p:sldIdLst>
    <p:sldId id="256" r:id="rId7"/>
    <p:sldId id="272" r:id="rId8"/>
    <p:sldId id="869" r:id="rId9"/>
    <p:sldId id="873" r:id="rId10"/>
    <p:sldId id="264" r:id="rId11"/>
    <p:sldId id="268" r:id="rId12"/>
    <p:sldId id="269" r:id="rId13"/>
    <p:sldId id="273" r:id="rId14"/>
    <p:sldId id="861" r:id="rId15"/>
    <p:sldId id="870" r:id="rId16"/>
    <p:sldId id="389" r:id="rId17"/>
    <p:sldId id="383" r:id="rId18"/>
    <p:sldId id="384" r:id="rId19"/>
    <p:sldId id="385" r:id="rId20"/>
    <p:sldId id="865" r:id="rId21"/>
    <p:sldId id="866" r:id="rId22"/>
    <p:sldId id="868" r:id="rId23"/>
    <p:sldId id="867" r:id="rId24"/>
    <p:sldId id="829" r:id="rId25"/>
    <p:sldId id="830" r:id="rId26"/>
    <p:sldId id="844" r:id="rId27"/>
    <p:sldId id="845" r:id="rId28"/>
    <p:sldId id="838" r:id="rId29"/>
    <p:sldId id="828" r:id="rId30"/>
    <p:sldId id="284" r:id="rId31"/>
    <p:sldId id="871" r:id="rId32"/>
    <p:sldId id="398" r:id="rId33"/>
    <p:sldId id="822" r:id="rId34"/>
    <p:sldId id="841" r:id="rId35"/>
    <p:sldId id="842" r:id="rId36"/>
    <p:sldId id="872" r:id="rId37"/>
    <p:sldId id="364" r:id="rId3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6252" autoAdjust="0"/>
  </p:normalViewPr>
  <p:slideViewPr>
    <p:cSldViewPr snapToGrid="0">
      <p:cViewPr varScale="1">
        <p:scale>
          <a:sx n="96" d="100"/>
          <a:sy n="96" d="100"/>
        </p:scale>
        <p:origin x="1136" y="168"/>
      </p:cViewPr>
      <p:guideLst/>
    </p:cSldViewPr>
  </p:slideViewPr>
  <p:notesTextViewPr>
    <p:cViewPr>
      <p:scale>
        <a:sx n="3" d="2"/>
        <a:sy n="3" d="2"/>
      </p:scale>
      <p:origin x="0" y="0"/>
    </p:cViewPr>
  </p:notesTextViewPr>
  <p:sorterViewPr>
    <p:cViewPr>
      <p:scale>
        <a:sx n="100" d="100"/>
        <a:sy n="100" d="100"/>
      </p:scale>
      <p:origin x="0" y="-13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25957-13C7-4BFD-ACAB-73AFD975E82A}" type="datetimeFigureOut">
              <a:rPr lang="en-US" smtClean="0"/>
              <a:t>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A67AF-D0AA-43C7-A7F0-DD0E8861B585}" type="slidenum">
              <a:rPr lang="en-US" smtClean="0"/>
              <a:t>‹#›</a:t>
            </a:fld>
            <a:endParaRPr lang="en-US"/>
          </a:p>
        </p:txBody>
      </p:sp>
    </p:spTree>
    <p:extLst>
      <p:ext uri="{BB962C8B-B14F-4D97-AF65-F5344CB8AC3E}">
        <p14:creationId xmlns:p14="http://schemas.microsoft.com/office/powerpoint/2010/main" val="142508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It </a:t>
            </a:r>
            <a:r>
              <a:rPr lang="lv-LV" dirty="0" err="1"/>
              <a:t>may</a:t>
            </a:r>
            <a:r>
              <a:rPr lang="lv-LV" dirty="0"/>
              <a:t> </a:t>
            </a:r>
            <a:r>
              <a:rPr lang="lv-LV" dirty="0" err="1"/>
              <a:t>be</a:t>
            </a:r>
            <a:r>
              <a:rPr lang="lv-LV" dirty="0"/>
              <a:t> </a:t>
            </a:r>
            <a:r>
              <a:rPr lang="lv-LV" dirty="0" err="1"/>
              <a:t>surprising</a:t>
            </a:r>
            <a:r>
              <a:rPr lang="lv-LV" dirty="0"/>
              <a:t>, </a:t>
            </a:r>
            <a:r>
              <a:rPr lang="lv-LV" dirty="0" err="1"/>
              <a:t>but</a:t>
            </a:r>
            <a:r>
              <a:rPr lang="lv-LV" dirty="0"/>
              <a:t> </a:t>
            </a:r>
            <a:r>
              <a:rPr lang="lv-LV" dirty="0" err="1"/>
              <a:t>Baltic</a:t>
            </a:r>
            <a:r>
              <a:rPr lang="lv-LV" dirty="0"/>
              <a:t> </a:t>
            </a:r>
            <a:r>
              <a:rPr lang="lv-LV" dirty="0" err="1"/>
              <a:t>winters</a:t>
            </a:r>
            <a:r>
              <a:rPr lang="lv-LV" dirty="0"/>
              <a:t> </a:t>
            </a:r>
            <a:r>
              <a:rPr lang="lv-LV" dirty="0" err="1"/>
              <a:t>with</a:t>
            </a:r>
            <a:r>
              <a:rPr lang="lv-LV" dirty="0"/>
              <a:t> </a:t>
            </a:r>
            <a:r>
              <a:rPr lang="lv-LV" dirty="0" err="1"/>
              <a:t>repeated</a:t>
            </a:r>
            <a:r>
              <a:rPr lang="lv-LV" dirty="0"/>
              <a:t> </a:t>
            </a:r>
            <a:r>
              <a:rPr lang="lv-LV" dirty="0" err="1"/>
              <a:t>freeze</a:t>
            </a:r>
            <a:r>
              <a:rPr lang="lv-LV" dirty="0"/>
              <a:t> – </a:t>
            </a:r>
            <a:r>
              <a:rPr lang="lv-LV" dirty="0" err="1"/>
              <a:t>thaw</a:t>
            </a:r>
            <a:r>
              <a:rPr lang="lv-LV" dirty="0"/>
              <a:t> </a:t>
            </a:r>
            <a:r>
              <a:rPr lang="lv-LV" dirty="0" err="1"/>
              <a:t>cycles</a:t>
            </a:r>
            <a:r>
              <a:rPr lang="lv-LV" dirty="0"/>
              <a:t> </a:t>
            </a:r>
            <a:r>
              <a:rPr lang="lv-LV" dirty="0" err="1"/>
              <a:t>are</a:t>
            </a:r>
            <a:r>
              <a:rPr lang="lv-LV" dirty="0"/>
              <a:t> </a:t>
            </a:r>
            <a:r>
              <a:rPr lang="lv-LV" dirty="0" err="1"/>
              <a:t>particularly</a:t>
            </a:r>
            <a:r>
              <a:rPr lang="lv-LV" dirty="0"/>
              <a:t> bad </a:t>
            </a:r>
            <a:r>
              <a:rPr lang="lv-LV" dirty="0" err="1"/>
              <a:t>for</a:t>
            </a:r>
            <a:r>
              <a:rPr lang="lv-LV" dirty="0"/>
              <a:t> </a:t>
            </a:r>
            <a:r>
              <a:rPr lang="lv-LV" dirty="0" err="1"/>
              <a:t>ryegrass</a:t>
            </a:r>
            <a:r>
              <a:rPr lang="lv-LV" dirty="0"/>
              <a:t>. </a:t>
            </a:r>
            <a:r>
              <a:rPr lang="lv-LV" dirty="0" err="1"/>
              <a:t>The</a:t>
            </a:r>
            <a:r>
              <a:rPr lang="lv-LV" dirty="0"/>
              <a:t> </a:t>
            </a:r>
            <a:r>
              <a:rPr lang="lv-LV" dirty="0" err="1"/>
              <a:t>same</a:t>
            </a:r>
            <a:r>
              <a:rPr lang="lv-LV" dirty="0"/>
              <a:t> </a:t>
            </a:r>
            <a:r>
              <a:rPr lang="lv-LV" dirty="0" err="1"/>
              <a:t>for</a:t>
            </a:r>
            <a:r>
              <a:rPr lang="lv-LV" dirty="0"/>
              <a:t> </a:t>
            </a:r>
            <a:r>
              <a:rPr lang="lv-LV" dirty="0" err="1"/>
              <a:t>summers</a:t>
            </a:r>
            <a:r>
              <a:rPr lang="lv-LV" dirty="0"/>
              <a:t> – it </a:t>
            </a:r>
            <a:r>
              <a:rPr lang="lv-LV" dirty="0" err="1"/>
              <a:t>is</a:t>
            </a:r>
            <a:r>
              <a:rPr lang="lv-LV" dirty="0"/>
              <a:t> </a:t>
            </a:r>
            <a:r>
              <a:rPr lang="lv-LV" dirty="0" err="1"/>
              <a:t>common</a:t>
            </a:r>
            <a:r>
              <a:rPr lang="lv-LV" dirty="0"/>
              <a:t> to </a:t>
            </a:r>
            <a:r>
              <a:rPr lang="lv-LV" dirty="0" err="1"/>
              <a:t>have</a:t>
            </a:r>
            <a:r>
              <a:rPr lang="lv-LV" dirty="0"/>
              <a:t> periods </a:t>
            </a:r>
            <a:r>
              <a:rPr lang="lv-LV" dirty="0" err="1"/>
              <a:t>of</a:t>
            </a:r>
            <a:r>
              <a:rPr lang="lv-LV" dirty="0"/>
              <a:t> </a:t>
            </a:r>
            <a:r>
              <a:rPr lang="lv-LV" dirty="0" err="1"/>
              <a:t>several</a:t>
            </a:r>
            <a:r>
              <a:rPr lang="lv-LV" dirty="0"/>
              <a:t> </a:t>
            </a:r>
            <a:r>
              <a:rPr lang="lv-LV" dirty="0" err="1"/>
              <a:t>weeks</a:t>
            </a:r>
            <a:r>
              <a:rPr lang="lv-LV" dirty="0"/>
              <a:t> </a:t>
            </a:r>
            <a:r>
              <a:rPr lang="lv-LV" dirty="0" err="1"/>
              <a:t>without</a:t>
            </a:r>
            <a:r>
              <a:rPr lang="lv-LV" dirty="0"/>
              <a:t> </a:t>
            </a:r>
            <a:r>
              <a:rPr lang="lv-LV" dirty="0" err="1"/>
              <a:t>rain</a:t>
            </a:r>
            <a:r>
              <a:rPr lang="lv-LV" dirty="0"/>
              <a:t>, </a:t>
            </a:r>
            <a:r>
              <a:rPr lang="lv-LV" dirty="0" err="1"/>
              <a:t>which</a:t>
            </a:r>
            <a:r>
              <a:rPr lang="lv-LV" dirty="0"/>
              <a:t> </a:t>
            </a:r>
            <a:r>
              <a:rPr lang="lv-LV" dirty="0" err="1"/>
              <a:t>strongly</a:t>
            </a:r>
            <a:r>
              <a:rPr lang="lv-LV" dirty="0"/>
              <a:t> </a:t>
            </a:r>
            <a:r>
              <a:rPr lang="lv-LV" dirty="0" err="1"/>
              <a:t>reduces</a:t>
            </a:r>
            <a:r>
              <a:rPr lang="lv-LV" dirty="0"/>
              <a:t> </a:t>
            </a:r>
            <a:r>
              <a:rPr lang="lv-LV" dirty="0" err="1"/>
              <a:t>the</a:t>
            </a:r>
            <a:r>
              <a:rPr lang="lv-LV" dirty="0"/>
              <a:t> </a:t>
            </a:r>
            <a:r>
              <a:rPr lang="lv-LV" dirty="0" err="1"/>
              <a:t>yield</a:t>
            </a:r>
            <a:r>
              <a:rPr lang="lv-LV" dirty="0"/>
              <a:t>. </a:t>
            </a:r>
            <a:endParaRPr lang="en-US" dirty="0"/>
          </a:p>
        </p:txBody>
      </p:sp>
      <p:sp>
        <p:nvSpPr>
          <p:cNvPr id="4" name="Slide Number Placeholder 3"/>
          <p:cNvSpPr>
            <a:spLocks noGrp="1"/>
          </p:cNvSpPr>
          <p:nvPr>
            <p:ph type="sldNum" sz="quarter" idx="5"/>
          </p:nvPr>
        </p:nvSpPr>
        <p:spPr/>
        <p:txBody>
          <a:bodyPr/>
          <a:lstStyle/>
          <a:p>
            <a:fld id="{2C9A67AF-D0AA-43C7-A7F0-DD0E8861B585}" type="slidenum">
              <a:rPr lang="en-US" smtClean="0"/>
              <a:t>3</a:t>
            </a:fld>
            <a:endParaRPr lang="en-US"/>
          </a:p>
        </p:txBody>
      </p:sp>
    </p:spTree>
    <p:extLst>
      <p:ext uri="{BB962C8B-B14F-4D97-AF65-F5344CB8AC3E}">
        <p14:creationId xmlns:p14="http://schemas.microsoft.com/office/powerpoint/2010/main" val="171057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err="1">
                <a:effectLst/>
                <a:latin typeface="Calibri" panose="020F0502020204030204" pitchFamily="34" charset="0"/>
                <a:ea typeface="Calibri" panose="020F0502020204030204" pitchFamily="34" charset="0"/>
                <a:cs typeface="Times New Roman" panose="02020603050405020304" pitchFamily="18" charset="0"/>
              </a:rPr>
              <a:t>Praimredaktoru</a:t>
            </a:r>
            <a:r>
              <a:rPr lang="lv-LV" sz="1800" dirty="0">
                <a:effectLst/>
                <a:latin typeface="Calibri" panose="020F0502020204030204" pitchFamily="34" charset="0"/>
                <a:ea typeface="Calibri" panose="020F0502020204030204" pitchFamily="34" charset="0"/>
                <a:cs typeface="Times New Roman" panose="02020603050405020304" pitchFamily="18" charset="0"/>
              </a:rPr>
              <a:t> struktūra un darbības shēma (adaptēts no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Anzalone</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et</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al</a:t>
            </a:r>
            <a:r>
              <a:rPr lang="lv-LV" sz="1800" dirty="0">
                <a:effectLst/>
                <a:latin typeface="Calibri" panose="020F0502020204030204" pitchFamily="34" charset="0"/>
                <a:ea typeface="Calibri" panose="020F0502020204030204" pitchFamily="34" charset="0"/>
                <a:cs typeface="Times New Roman" panose="02020603050405020304" pitchFamily="18" charset="0"/>
              </a:rPr>
              <a:t>. (2019). A panelis –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praimrediģēšanas</a:t>
            </a:r>
            <a:r>
              <a:rPr lang="lv-LV" sz="1800" dirty="0">
                <a:effectLst/>
                <a:latin typeface="Calibri" panose="020F0502020204030204" pitchFamily="34" charset="0"/>
                <a:ea typeface="Calibri" panose="020F0502020204030204" pitchFamily="34" charset="0"/>
                <a:cs typeface="Times New Roman" panose="02020603050405020304" pitchFamily="18" charset="0"/>
              </a:rPr>
              <a:t> komplekss sastāv no nCas9 (enzīms, kas veido tikai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vienpavediena</a:t>
            </a:r>
            <a:r>
              <a:rPr lang="lv-LV" sz="1800" dirty="0">
                <a:effectLst/>
                <a:latin typeface="Calibri" panose="020F0502020204030204" pitchFamily="34" charset="0"/>
                <a:ea typeface="Calibri" panose="020F0502020204030204" pitchFamily="34" charset="0"/>
                <a:cs typeface="Times New Roman" panose="02020603050405020304" pitchFamily="18" charset="0"/>
              </a:rPr>
              <a:t> DNS pārrāvumu), kuram pievienots reversās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transkriptāzes</a:t>
            </a:r>
            <a:r>
              <a:rPr lang="lv-LV" sz="1800" dirty="0">
                <a:effectLst/>
                <a:latin typeface="Calibri" panose="020F0502020204030204" pitchFamily="34" charset="0"/>
                <a:ea typeface="Calibri" panose="020F0502020204030204" pitchFamily="34" charset="0"/>
                <a:cs typeface="Times New Roman" panose="02020603050405020304" pitchFamily="18" charset="0"/>
              </a:rPr>
              <a:t> domēns (spēj sintezēt DNS uz RNS matricas), kā arī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pegRNS</a:t>
            </a:r>
            <a:r>
              <a:rPr lang="lv-LV" sz="1800" dirty="0">
                <a:effectLst/>
                <a:latin typeface="Calibri" panose="020F0502020204030204" pitchFamily="34" charset="0"/>
                <a:ea typeface="Calibri" panose="020F0502020204030204" pitchFamily="34" charset="0"/>
                <a:cs typeface="Times New Roman" panose="02020603050405020304" pitchFamily="18" charset="0"/>
              </a:rPr>
              <a:t>. B panelis –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praimrediģēšanas</a:t>
            </a:r>
            <a:r>
              <a:rPr lang="lv-LV" sz="1800" dirty="0">
                <a:effectLst/>
                <a:latin typeface="Calibri" panose="020F0502020204030204" pitchFamily="34" charset="0"/>
                <a:ea typeface="Calibri" panose="020F0502020204030204" pitchFamily="34" charset="0"/>
                <a:cs typeface="Times New Roman" panose="02020603050405020304" pitchFamily="18" charset="0"/>
              </a:rPr>
              <a:t> kompleksa darbības mehānisms DNS līmenī, kā arī rediģēšanas veidi un diapazons. C panelis –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praimrediģēšanas</a:t>
            </a:r>
            <a:r>
              <a:rPr lang="lv-LV" sz="1800" dirty="0">
                <a:effectLst/>
                <a:latin typeface="Calibri" panose="020F0502020204030204" pitchFamily="34" charset="0"/>
                <a:ea typeface="Calibri" panose="020F0502020204030204" pitchFamily="34" charset="0"/>
                <a:cs typeface="Times New Roman" panose="02020603050405020304" pitchFamily="18" charset="0"/>
              </a:rPr>
              <a:t> komplekss piesaistās pie mērķa DNS sekvences un veic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vienpavediena</a:t>
            </a:r>
            <a:r>
              <a:rPr lang="lv-LV" sz="1800" dirty="0">
                <a:effectLst/>
                <a:latin typeface="Calibri" panose="020F0502020204030204" pitchFamily="34" charset="0"/>
                <a:ea typeface="Calibri" panose="020F0502020204030204" pitchFamily="34" charset="0"/>
                <a:cs typeface="Times New Roman" panose="02020603050405020304" pitchFamily="18" charset="0"/>
              </a:rPr>
              <a:t> DNS pārrāvumu PAM ķēdē. DNS 3’ gals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hibridizējas</a:t>
            </a:r>
            <a:r>
              <a:rPr lang="lv-LV" sz="1800" dirty="0">
                <a:effectLst/>
                <a:latin typeface="Calibri" panose="020F0502020204030204" pitchFamily="34" charset="0"/>
                <a:ea typeface="Calibri" panose="020F0502020204030204" pitchFamily="34" charset="0"/>
                <a:cs typeface="Times New Roman" panose="02020603050405020304" pitchFamily="18" charset="0"/>
              </a:rPr>
              <a:t> ar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pegRNS</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praimera</a:t>
            </a:r>
            <a:r>
              <a:rPr lang="lv-LV" sz="1800" dirty="0">
                <a:effectLst/>
                <a:latin typeface="Calibri" panose="020F0502020204030204" pitchFamily="34" charset="0"/>
                <a:ea typeface="Calibri" panose="020F0502020204030204" pitchFamily="34" charset="0"/>
                <a:cs typeface="Times New Roman" panose="02020603050405020304" pitchFamily="18" charset="0"/>
              </a:rPr>
              <a:t> hibridizācijas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saitu</a:t>
            </a:r>
            <a:r>
              <a:rPr lang="lv-LV" sz="1800" dirty="0">
                <a:effectLst/>
                <a:latin typeface="Calibri" panose="020F0502020204030204" pitchFamily="34" charset="0"/>
                <a:ea typeface="Calibri" panose="020F0502020204030204" pitchFamily="34" charset="0"/>
                <a:cs typeface="Times New Roman" panose="02020603050405020304" pitchFamily="18" charset="0"/>
              </a:rPr>
              <a:t> un kalpo par starta vietu jaunas DNS molekulas apgrieztajai transkripcijai, kas saturēs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pegRNS</a:t>
            </a:r>
            <a:r>
              <a:rPr lang="lv-LV" sz="1800" dirty="0">
                <a:effectLst/>
                <a:latin typeface="Calibri" panose="020F0502020204030204" pitchFamily="34" charset="0"/>
                <a:ea typeface="Calibri" panose="020F0502020204030204" pitchFamily="34" charset="0"/>
                <a:cs typeface="Times New Roman" panose="02020603050405020304" pitchFamily="18" charset="0"/>
              </a:rPr>
              <a:t> molekulā kodēto rediģēto sekvenci.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975A46-A6EB-4B69-9AC1-9DE158B693AF}" type="slidenum">
              <a:rPr lang="lv-LV" smtClean="0"/>
              <a:t>16</a:t>
            </a:fld>
            <a:endParaRPr lang="lv-LV"/>
          </a:p>
        </p:txBody>
      </p:sp>
    </p:spTree>
    <p:extLst>
      <p:ext uri="{BB962C8B-B14F-4D97-AF65-F5344CB8AC3E}">
        <p14:creationId xmlns:p14="http://schemas.microsoft.com/office/powerpoint/2010/main" val="338483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What</a:t>
            </a:r>
            <a:r>
              <a:rPr lang="lv-LV" dirty="0"/>
              <a:t> </a:t>
            </a:r>
            <a:r>
              <a:rPr lang="lv-LV" dirty="0" err="1"/>
              <a:t>are</a:t>
            </a:r>
            <a:r>
              <a:rPr lang="lv-LV" dirty="0"/>
              <a:t> SDN-1, SDN-2 </a:t>
            </a:r>
            <a:r>
              <a:rPr lang="lv-LV" dirty="0" err="1"/>
              <a:t>and</a:t>
            </a:r>
            <a:r>
              <a:rPr lang="lv-LV" dirty="0"/>
              <a:t> SDN-3? </a:t>
            </a:r>
          </a:p>
          <a:p>
            <a:r>
              <a:rPr lang="lv-LV" dirty="0" err="1"/>
              <a:t>Initially</a:t>
            </a:r>
            <a:r>
              <a:rPr lang="lv-LV" dirty="0"/>
              <a:t> </a:t>
            </a:r>
            <a:r>
              <a:rPr lang="lv-LV" dirty="0" err="1"/>
              <a:t>developed</a:t>
            </a:r>
            <a:r>
              <a:rPr lang="lv-LV" dirty="0"/>
              <a:t> </a:t>
            </a:r>
            <a:r>
              <a:rPr lang="lv-LV" dirty="0" err="1"/>
              <a:t>for</a:t>
            </a:r>
            <a:r>
              <a:rPr lang="lv-LV" dirty="0"/>
              <a:t> ZFN </a:t>
            </a:r>
            <a:r>
              <a:rPr lang="lv-LV" dirty="0" err="1"/>
              <a:t>and</a:t>
            </a:r>
            <a:r>
              <a:rPr lang="lv-LV" dirty="0"/>
              <a:t> TALEN, CRISPR/Cas9 </a:t>
            </a:r>
            <a:r>
              <a:rPr lang="lv-LV" dirty="0" err="1"/>
              <a:t>or</a:t>
            </a:r>
            <a:r>
              <a:rPr lang="lv-LV" dirty="0"/>
              <a:t> </a:t>
            </a:r>
            <a:r>
              <a:rPr lang="lv-LV" dirty="0" err="1"/>
              <a:t>similar</a:t>
            </a:r>
            <a:r>
              <a:rPr lang="lv-LV" dirty="0"/>
              <a:t> </a:t>
            </a:r>
            <a:r>
              <a:rPr lang="lv-LV" dirty="0" err="1"/>
              <a:t>nuclease</a:t>
            </a:r>
            <a:r>
              <a:rPr lang="lv-LV" dirty="0"/>
              <a:t> </a:t>
            </a:r>
            <a:r>
              <a:rPr lang="lv-LV" dirty="0" err="1"/>
              <a:t>also</a:t>
            </a:r>
            <a:r>
              <a:rPr lang="lv-LV" dirty="0"/>
              <a:t> </a:t>
            </a:r>
            <a:r>
              <a:rPr lang="lv-LV" dirty="0" err="1"/>
              <a:t>fits</a:t>
            </a:r>
            <a:r>
              <a:rPr lang="lv-LV" dirty="0"/>
              <a:t> </a:t>
            </a:r>
            <a:r>
              <a:rPr lang="lv-LV" dirty="0" err="1"/>
              <a:t>within</a:t>
            </a:r>
            <a:r>
              <a:rPr lang="lv-LV" dirty="0"/>
              <a:t> </a:t>
            </a:r>
            <a:r>
              <a:rPr lang="lv-LV" dirty="0" err="1"/>
              <a:t>this</a:t>
            </a:r>
            <a:r>
              <a:rPr lang="lv-LV" dirty="0"/>
              <a:t> </a:t>
            </a:r>
            <a:r>
              <a:rPr lang="lv-LV" dirty="0" err="1"/>
              <a:t>framework</a:t>
            </a:r>
            <a:r>
              <a:rPr lang="lv-LV" dirty="0"/>
              <a:t>. </a:t>
            </a:r>
          </a:p>
          <a:p>
            <a:r>
              <a:rPr lang="lv-LV" dirty="0"/>
              <a:t>SDN-3 </a:t>
            </a:r>
            <a:r>
              <a:rPr lang="lv-LV" dirty="0" err="1"/>
              <a:t>results</a:t>
            </a:r>
            <a:r>
              <a:rPr lang="lv-LV" dirty="0"/>
              <a:t> in </a:t>
            </a:r>
            <a:r>
              <a:rPr lang="lv-LV" dirty="0" err="1"/>
              <a:t>conventional</a:t>
            </a:r>
            <a:r>
              <a:rPr lang="lv-LV" dirty="0"/>
              <a:t> </a:t>
            </a:r>
            <a:r>
              <a:rPr lang="lv-LV" dirty="0" err="1"/>
              <a:t>GMOs</a:t>
            </a:r>
            <a:r>
              <a:rPr lang="lv-LV" dirty="0"/>
              <a:t>, </a:t>
            </a:r>
            <a:r>
              <a:rPr lang="lv-LV" dirty="0" err="1"/>
              <a:t>but</a:t>
            </a:r>
            <a:r>
              <a:rPr lang="lv-LV" dirty="0"/>
              <a:t> SDN-1/2 do </a:t>
            </a:r>
            <a:r>
              <a:rPr lang="lv-LV" dirty="0" err="1"/>
              <a:t>not</a:t>
            </a:r>
            <a:r>
              <a:rPr lang="lv-LV" dirty="0"/>
              <a:t> </a:t>
            </a:r>
            <a:r>
              <a:rPr lang="lv-LV" dirty="0" err="1"/>
              <a:t>contain</a:t>
            </a:r>
            <a:r>
              <a:rPr lang="lv-LV" dirty="0"/>
              <a:t> </a:t>
            </a:r>
            <a:r>
              <a:rPr lang="lv-LV" dirty="0" err="1"/>
              <a:t>foreign</a:t>
            </a:r>
            <a:r>
              <a:rPr lang="lv-LV" dirty="0"/>
              <a:t> DNA </a:t>
            </a:r>
            <a:r>
              <a:rPr lang="lv-LV" dirty="0" err="1"/>
              <a:t>and</a:t>
            </a:r>
            <a:r>
              <a:rPr lang="lv-LV" dirty="0"/>
              <a:t> in </a:t>
            </a:r>
            <a:r>
              <a:rPr lang="lv-LV" dirty="0" err="1"/>
              <a:t>principle</a:t>
            </a:r>
            <a:r>
              <a:rPr lang="lv-LV" dirty="0"/>
              <a:t> </a:t>
            </a:r>
            <a:r>
              <a:rPr lang="lv-LV" dirty="0" err="1"/>
              <a:t>produce</a:t>
            </a:r>
            <a:r>
              <a:rPr lang="lv-LV" dirty="0"/>
              <a:t> </a:t>
            </a:r>
            <a:r>
              <a:rPr lang="lv-LV" dirty="0" err="1"/>
              <a:t>mutations</a:t>
            </a:r>
            <a:r>
              <a:rPr lang="lv-LV" dirty="0"/>
              <a:t>. </a:t>
            </a:r>
          </a:p>
        </p:txBody>
      </p:sp>
      <p:sp>
        <p:nvSpPr>
          <p:cNvPr id="4" name="Slaida numura vietturis 3"/>
          <p:cNvSpPr>
            <a:spLocks noGrp="1"/>
          </p:cNvSpPr>
          <p:nvPr>
            <p:ph type="sldNum" sz="quarter" idx="5"/>
          </p:nvPr>
        </p:nvSpPr>
        <p:spPr/>
        <p:txBody>
          <a:bodyPr/>
          <a:lstStyle/>
          <a:p>
            <a:fld id="{2528229E-A5D3-DE47-928C-2ED6A4F8D306}" type="slidenum">
              <a:rPr lang="fr-FR" smtClean="0"/>
              <a:t>17</a:t>
            </a:fld>
            <a:endParaRPr lang="fr-FR"/>
          </a:p>
        </p:txBody>
      </p:sp>
    </p:spTree>
    <p:extLst>
      <p:ext uri="{BB962C8B-B14F-4D97-AF65-F5344CB8AC3E}">
        <p14:creationId xmlns:p14="http://schemas.microsoft.com/office/powerpoint/2010/main" val="155812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Many</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breeding</a:t>
            </a:r>
            <a:r>
              <a:rPr lang="lv-LV" dirty="0"/>
              <a:t> </a:t>
            </a:r>
            <a:r>
              <a:rPr lang="lv-LV" dirty="0" err="1"/>
              <a:t>techniques</a:t>
            </a:r>
            <a:r>
              <a:rPr lang="lv-LV" dirty="0"/>
              <a:t> </a:t>
            </a:r>
            <a:r>
              <a:rPr lang="lv-LV" dirty="0" err="1"/>
              <a:t>including</a:t>
            </a:r>
            <a:r>
              <a:rPr lang="lv-LV" dirty="0"/>
              <a:t> SDN1/2, CRISPR </a:t>
            </a:r>
            <a:r>
              <a:rPr lang="lv-LV" dirty="0" err="1"/>
              <a:t>and</a:t>
            </a:r>
            <a:r>
              <a:rPr lang="lv-LV" dirty="0"/>
              <a:t> </a:t>
            </a:r>
            <a:r>
              <a:rPr lang="lv-LV" dirty="0" err="1"/>
              <a:t>such</a:t>
            </a:r>
            <a:r>
              <a:rPr lang="lv-LV" dirty="0"/>
              <a:t> </a:t>
            </a:r>
            <a:r>
              <a:rPr lang="lv-LV" dirty="0" err="1"/>
              <a:t>can</a:t>
            </a:r>
            <a:r>
              <a:rPr lang="lv-LV" dirty="0"/>
              <a:t> </a:t>
            </a:r>
            <a:r>
              <a:rPr lang="lv-LV" dirty="0" err="1"/>
              <a:t>be</a:t>
            </a:r>
            <a:r>
              <a:rPr lang="lv-LV" dirty="0"/>
              <a:t> </a:t>
            </a:r>
            <a:r>
              <a:rPr lang="lv-LV" dirty="0" err="1"/>
              <a:t>considered</a:t>
            </a:r>
            <a:r>
              <a:rPr lang="lv-LV" dirty="0"/>
              <a:t> </a:t>
            </a:r>
            <a:r>
              <a:rPr lang="lv-LV" dirty="0" err="1"/>
              <a:t>as</a:t>
            </a:r>
            <a:r>
              <a:rPr lang="lv-LV" dirty="0"/>
              <a:t> a </a:t>
            </a:r>
            <a:r>
              <a:rPr lang="lv-LV" dirty="0" err="1"/>
              <a:t>form</a:t>
            </a:r>
            <a:r>
              <a:rPr lang="lv-LV" dirty="0"/>
              <a:t> </a:t>
            </a:r>
            <a:r>
              <a:rPr lang="lv-LV" dirty="0" err="1"/>
              <a:t>of</a:t>
            </a:r>
            <a:r>
              <a:rPr lang="lv-LV" dirty="0"/>
              <a:t> </a:t>
            </a:r>
            <a:r>
              <a:rPr lang="lv-LV" dirty="0" err="1"/>
              <a:t>mutagenesis</a:t>
            </a:r>
            <a:r>
              <a:rPr lang="lv-LV" dirty="0"/>
              <a:t>. ECJ </a:t>
            </a:r>
            <a:r>
              <a:rPr lang="lv-LV" dirty="0" err="1"/>
              <a:t>found</a:t>
            </a:r>
            <a:r>
              <a:rPr lang="lv-LV" dirty="0"/>
              <a:t> </a:t>
            </a:r>
            <a:r>
              <a:rPr lang="lv-LV" dirty="0" err="1"/>
              <a:t>that</a:t>
            </a:r>
            <a:r>
              <a:rPr lang="lv-LV" dirty="0"/>
              <a:t> organisms </a:t>
            </a:r>
            <a:r>
              <a:rPr lang="lv-LV" dirty="0" err="1"/>
              <a:t>obtained</a:t>
            </a:r>
            <a:r>
              <a:rPr lang="lv-LV" dirty="0"/>
              <a:t> </a:t>
            </a:r>
            <a:r>
              <a:rPr lang="lv-LV" dirty="0" err="1"/>
              <a:t>by</a:t>
            </a:r>
            <a:r>
              <a:rPr lang="lv-LV" dirty="0"/>
              <a:t> </a:t>
            </a:r>
            <a:r>
              <a:rPr lang="lv-LV" dirty="0" err="1"/>
              <a:t>the</a:t>
            </a:r>
            <a:r>
              <a:rPr lang="lv-LV" dirty="0"/>
              <a:t> </a:t>
            </a:r>
            <a:r>
              <a:rPr lang="lv-LV" dirty="0" err="1"/>
              <a:t>new</a:t>
            </a:r>
            <a:r>
              <a:rPr lang="lv-LV" dirty="0"/>
              <a:t> </a:t>
            </a:r>
            <a:r>
              <a:rPr lang="lv-LV" dirty="0" err="1"/>
              <a:t>mutagenesis</a:t>
            </a:r>
            <a:r>
              <a:rPr lang="lv-LV" dirty="0"/>
              <a:t> </a:t>
            </a:r>
            <a:r>
              <a:rPr lang="lv-LV" dirty="0" err="1"/>
              <a:t>techniques</a:t>
            </a:r>
            <a:r>
              <a:rPr lang="lv-LV" dirty="0"/>
              <a:t> </a:t>
            </a:r>
            <a:r>
              <a:rPr lang="lv-LV" dirty="0" err="1"/>
              <a:t>are</a:t>
            </a:r>
            <a:r>
              <a:rPr lang="lv-LV" dirty="0"/>
              <a:t> </a:t>
            </a:r>
            <a:r>
              <a:rPr lang="lv-LV" dirty="0" err="1"/>
              <a:t>subject</a:t>
            </a:r>
            <a:r>
              <a:rPr lang="lv-LV" dirty="0"/>
              <a:t> to </a:t>
            </a:r>
            <a:r>
              <a:rPr lang="lv-LV" dirty="0" err="1"/>
              <a:t>the</a:t>
            </a:r>
            <a:r>
              <a:rPr lang="lv-LV" dirty="0"/>
              <a:t> GMO </a:t>
            </a:r>
            <a:r>
              <a:rPr lang="lv-LV" dirty="0" err="1"/>
              <a:t>directive</a:t>
            </a:r>
            <a:r>
              <a:rPr lang="lv-LV" dirty="0"/>
              <a:t>. </a:t>
            </a:r>
            <a:r>
              <a:rPr lang="lv-LV" dirty="0" err="1"/>
              <a:t>Now</a:t>
            </a:r>
            <a:r>
              <a:rPr lang="lv-LV" dirty="0"/>
              <a:t> </a:t>
            </a:r>
            <a:r>
              <a:rPr lang="lv-LV" dirty="0" err="1"/>
              <a:t>the</a:t>
            </a:r>
            <a:r>
              <a:rPr lang="lv-LV" dirty="0"/>
              <a:t> </a:t>
            </a:r>
            <a:r>
              <a:rPr lang="lv-LV" dirty="0" err="1"/>
              <a:t>interpretation</a:t>
            </a:r>
            <a:r>
              <a:rPr lang="lv-LV" dirty="0"/>
              <a:t> </a:t>
            </a:r>
            <a:r>
              <a:rPr lang="lv-LV" dirty="0" err="1"/>
              <a:t>is</a:t>
            </a:r>
            <a:r>
              <a:rPr lang="lv-LV" dirty="0"/>
              <a:t> </a:t>
            </a:r>
            <a:r>
              <a:rPr lang="lv-LV" dirty="0" err="1"/>
              <a:t>that</a:t>
            </a:r>
            <a:r>
              <a:rPr lang="lv-LV" dirty="0"/>
              <a:t> organisms </a:t>
            </a:r>
            <a:r>
              <a:rPr lang="lv-LV" dirty="0" err="1"/>
              <a:t>obtained</a:t>
            </a:r>
            <a:r>
              <a:rPr lang="lv-LV" dirty="0"/>
              <a:t> </a:t>
            </a:r>
            <a:r>
              <a:rPr lang="lv-LV" dirty="0" err="1"/>
              <a:t>by</a:t>
            </a:r>
            <a:r>
              <a:rPr lang="lv-LV" dirty="0"/>
              <a:t> </a:t>
            </a:r>
            <a:r>
              <a:rPr lang="lv-LV" dirty="0" err="1"/>
              <a:t>mutagenesis</a:t>
            </a:r>
            <a:r>
              <a:rPr lang="lv-LV" dirty="0"/>
              <a:t> </a:t>
            </a:r>
            <a:r>
              <a:rPr lang="lv-LV" dirty="0" err="1"/>
              <a:t>are</a:t>
            </a:r>
            <a:r>
              <a:rPr lang="lv-LV" dirty="0"/>
              <a:t> GMO, </a:t>
            </a:r>
            <a:r>
              <a:rPr lang="lv-LV" dirty="0" err="1"/>
              <a:t>but</a:t>
            </a:r>
            <a:r>
              <a:rPr lang="lv-LV" dirty="0"/>
              <a:t> </a:t>
            </a:r>
            <a:r>
              <a:rPr lang="lv-LV" dirty="0" err="1"/>
              <a:t>some</a:t>
            </a:r>
            <a:r>
              <a:rPr lang="lv-LV" dirty="0"/>
              <a:t> </a:t>
            </a:r>
            <a:r>
              <a:rPr lang="lv-LV" dirty="0" err="1"/>
              <a:t>of</a:t>
            </a:r>
            <a:r>
              <a:rPr lang="lv-LV" dirty="0"/>
              <a:t> </a:t>
            </a:r>
            <a:r>
              <a:rPr lang="lv-LV" dirty="0" err="1"/>
              <a:t>them</a:t>
            </a:r>
            <a:r>
              <a:rPr lang="lv-LV" dirty="0"/>
              <a:t> (</a:t>
            </a:r>
            <a:r>
              <a:rPr lang="lv-LV" dirty="0" err="1"/>
              <a:t>conventional</a:t>
            </a:r>
            <a:r>
              <a:rPr lang="lv-LV" dirty="0"/>
              <a:t>) </a:t>
            </a:r>
            <a:r>
              <a:rPr lang="lv-LV" dirty="0" err="1"/>
              <a:t>are</a:t>
            </a:r>
            <a:r>
              <a:rPr lang="lv-LV" dirty="0"/>
              <a:t> </a:t>
            </a:r>
            <a:r>
              <a:rPr lang="lv-LV" dirty="0" err="1"/>
              <a:t>exempt</a:t>
            </a:r>
            <a:r>
              <a:rPr lang="lv-LV" dirty="0"/>
              <a:t> </a:t>
            </a:r>
            <a:r>
              <a:rPr lang="lv-LV" dirty="0" err="1"/>
              <a:t>from</a:t>
            </a:r>
            <a:r>
              <a:rPr lang="lv-LV" dirty="0"/>
              <a:t> GMO </a:t>
            </a:r>
            <a:r>
              <a:rPr lang="lv-LV" dirty="0" err="1"/>
              <a:t>legislation</a:t>
            </a:r>
            <a:r>
              <a:rPr lang="lv-LV" dirty="0"/>
              <a:t>. </a:t>
            </a:r>
            <a:r>
              <a:rPr lang="lv-LV" dirty="0" err="1"/>
              <a:t>The</a:t>
            </a:r>
            <a:r>
              <a:rPr lang="lv-LV" dirty="0"/>
              <a:t> </a:t>
            </a:r>
            <a:r>
              <a:rPr lang="lv-LV" dirty="0" err="1"/>
              <a:t>new</a:t>
            </a:r>
            <a:r>
              <a:rPr lang="lv-LV" dirty="0"/>
              <a:t> </a:t>
            </a:r>
            <a:r>
              <a:rPr lang="lv-LV" dirty="0" err="1"/>
              <a:t>mutagenesis</a:t>
            </a:r>
            <a:r>
              <a:rPr lang="lv-LV" dirty="0"/>
              <a:t> </a:t>
            </a:r>
            <a:r>
              <a:rPr lang="lv-LV" dirty="0" err="1"/>
              <a:t>techniques</a:t>
            </a:r>
            <a:r>
              <a:rPr lang="lv-LV" dirty="0"/>
              <a:t> </a:t>
            </a:r>
            <a:r>
              <a:rPr lang="lv-LV" dirty="0" err="1"/>
              <a:t>are</a:t>
            </a:r>
            <a:r>
              <a:rPr lang="lv-LV" dirty="0"/>
              <a:t> </a:t>
            </a:r>
            <a:r>
              <a:rPr lang="lv-LV" dirty="0" err="1"/>
              <a:t>subject</a:t>
            </a:r>
            <a:r>
              <a:rPr lang="lv-LV" dirty="0"/>
              <a:t> to GMO </a:t>
            </a:r>
            <a:r>
              <a:rPr lang="lv-LV" dirty="0" err="1"/>
              <a:t>Directive</a:t>
            </a:r>
            <a:r>
              <a:rPr lang="lv-LV" dirty="0"/>
              <a:t>. </a:t>
            </a:r>
          </a:p>
        </p:txBody>
      </p:sp>
      <p:sp>
        <p:nvSpPr>
          <p:cNvPr id="4" name="Slaida numura vietturis 3"/>
          <p:cNvSpPr>
            <a:spLocks noGrp="1"/>
          </p:cNvSpPr>
          <p:nvPr>
            <p:ph type="sldNum" sz="quarter" idx="5"/>
          </p:nvPr>
        </p:nvSpPr>
        <p:spPr/>
        <p:txBody>
          <a:bodyPr/>
          <a:lstStyle/>
          <a:p>
            <a:fld id="{2528229E-A5D3-DE47-928C-2ED6A4F8D306}" type="slidenum">
              <a:rPr lang="fr-FR" smtClean="0"/>
              <a:t>18</a:t>
            </a:fld>
            <a:endParaRPr lang="fr-FR"/>
          </a:p>
        </p:txBody>
      </p:sp>
    </p:spTree>
    <p:extLst>
      <p:ext uri="{BB962C8B-B14F-4D97-AF65-F5344CB8AC3E}">
        <p14:creationId xmlns:p14="http://schemas.microsoft.com/office/powerpoint/2010/main" val="210512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This</a:t>
            </a:r>
            <a:r>
              <a:rPr lang="lv-LV" dirty="0"/>
              <a:t> </a:t>
            </a:r>
            <a:r>
              <a:rPr lang="lv-LV" dirty="0" err="1"/>
              <a:t>ruling</a:t>
            </a:r>
            <a:r>
              <a:rPr lang="lv-LV" dirty="0"/>
              <a:t> </a:t>
            </a:r>
            <a:r>
              <a:rPr lang="lv-LV" dirty="0" err="1"/>
              <a:t>caused</a:t>
            </a:r>
            <a:r>
              <a:rPr lang="lv-LV" dirty="0"/>
              <a:t> </a:t>
            </a:r>
            <a:r>
              <a:rPr lang="lv-LV" dirty="0" err="1"/>
              <a:t>an</a:t>
            </a:r>
            <a:r>
              <a:rPr lang="lv-LV" dirty="0"/>
              <a:t> </a:t>
            </a:r>
            <a:r>
              <a:rPr lang="lv-LV" dirty="0" err="1"/>
              <a:t>outcry</a:t>
            </a:r>
            <a:r>
              <a:rPr lang="lv-LV" dirty="0"/>
              <a:t> in </a:t>
            </a:r>
            <a:r>
              <a:rPr lang="lv-LV" dirty="0" err="1"/>
              <a:t>industry</a:t>
            </a:r>
            <a:r>
              <a:rPr lang="lv-LV" dirty="0"/>
              <a:t> </a:t>
            </a:r>
            <a:r>
              <a:rPr lang="lv-LV" dirty="0" err="1"/>
              <a:t>and</a:t>
            </a:r>
            <a:r>
              <a:rPr lang="lv-LV" dirty="0"/>
              <a:t> </a:t>
            </a:r>
            <a:r>
              <a:rPr lang="lv-LV" dirty="0" err="1"/>
              <a:t>academia</a:t>
            </a:r>
            <a:r>
              <a:rPr lang="lv-LV" dirty="0"/>
              <a:t>. </a:t>
            </a:r>
            <a:endParaRPr lang="en-US" dirty="0"/>
          </a:p>
        </p:txBody>
      </p:sp>
      <p:sp>
        <p:nvSpPr>
          <p:cNvPr id="4" name="Slide Number Placeholder 3"/>
          <p:cNvSpPr>
            <a:spLocks noGrp="1"/>
          </p:cNvSpPr>
          <p:nvPr>
            <p:ph type="sldNum" sz="quarter" idx="5"/>
          </p:nvPr>
        </p:nvSpPr>
        <p:spPr/>
        <p:txBody>
          <a:bodyPr/>
          <a:lstStyle/>
          <a:p>
            <a:fld id="{611E0632-0A86-4943-B4C0-643A5E24FCC0}" type="slidenum">
              <a:rPr lang="lv-LV" smtClean="0"/>
              <a:t>19</a:t>
            </a:fld>
            <a:endParaRPr lang="lv-LV"/>
          </a:p>
        </p:txBody>
      </p:sp>
    </p:spTree>
    <p:extLst>
      <p:ext uri="{BB962C8B-B14F-4D97-AF65-F5344CB8AC3E}">
        <p14:creationId xmlns:p14="http://schemas.microsoft.com/office/powerpoint/2010/main" val="94420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The</a:t>
            </a:r>
            <a:r>
              <a:rPr lang="lv-LV" dirty="0"/>
              <a:t> </a:t>
            </a:r>
            <a:r>
              <a:rPr lang="lv-LV" dirty="0" err="1"/>
              <a:t>Council</a:t>
            </a:r>
            <a:r>
              <a:rPr lang="lv-LV" dirty="0"/>
              <a:t> </a:t>
            </a:r>
            <a:r>
              <a:rPr lang="lv-LV" dirty="0" err="1"/>
              <a:t>of</a:t>
            </a:r>
            <a:r>
              <a:rPr lang="lv-LV" dirty="0"/>
              <a:t> </a:t>
            </a:r>
            <a:r>
              <a:rPr lang="lv-LV" dirty="0" err="1"/>
              <a:t>European</a:t>
            </a:r>
            <a:r>
              <a:rPr lang="lv-LV" dirty="0"/>
              <a:t> </a:t>
            </a:r>
            <a:r>
              <a:rPr lang="lv-LV" dirty="0" err="1"/>
              <a:t>Union</a:t>
            </a:r>
            <a:r>
              <a:rPr lang="lv-LV" dirty="0"/>
              <a:t> </a:t>
            </a:r>
            <a:r>
              <a:rPr lang="lv-LV" dirty="0" err="1"/>
              <a:t>is</a:t>
            </a:r>
            <a:r>
              <a:rPr lang="lv-LV" dirty="0"/>
              <a:t> </a:t>
            </a:r>
            <a:r>
              <a:rPr lang="lv-LV" dirty="0" err="1"/>
              <a:t>the</a:t>
            </a:r>
            <a:r>
              <a:rPr lang="lv-LV" dirty="0"/>
              <a:t> </a:t>
            </a:r>
            <a:r>
              <a:rPr lang="lv-LV" dirty="0" err="1"/>
              <a:t>highest</a:t>
            </a:r>
            <a:r>
              <a:rPr lang="lv-LV" dirty="0"/>
              <a:t> </a:t>
            </a:r>
            <a:r>
              <a:rPr lang="lv-LV" dirty="0" err="1"/>
              <a:t>decision</a:t>
            </a:r>
            <a:r>
              <a:rPr lang="lv-LV" dirty="0"/>
              <a:t> </a:t>
            </a:r>
            <a:r>
              <a:rPr lang="lv-LV" dirty="0" err="1"/>
              <a:t>making</a:t>
            </a:r>
            <a:r>
              <a:rPr lang="lv-LV" dirty="0"/>
              <a:t> </a:t>
            </a:r>
            <a:r>
              <a:rPr lang="lv-LV" dirty="0" err="1"/>
              <a:t>institution</a:t>
            </a:r>
            <a:r>
              <a:rPr lang="lv-LV" dirty="0"/>
              <a:t> in </a:t>
            </a:r>
            <a:r>
              <a:rPr lang="lv-LV" dirty="0" err="1"/>
              <a:t>the</a:t>
            </a:r>
            <a:r>
              <a:rPr lang="lv-LV" dirty="0"/>
              <a:t> EU, </a:t>
            </a:r>
            <a:r>
              <a:rPr lang="lv-LV" dirty="0" err="1"/>
              <a:t>but</a:t>
            </a:r>
            <a:r>
              <a:rPr lang="lv-LV" dirty="0"/>
              <a:t> it </a:t>
            </a:r>
            <a:r>
              <a:rPr lang="lv-LV" dirty="0" err="1"/>
              <a:t>is</a:t>
            </a:r>
            <a:r>
              <a:rPr lang="lv-LV" dirty="0"/>
              <a:t> </a:t>
            </a:r>
            <a:r>
              <a:rPr lang="lv-LV" dirty="0" err="1"/>
              <a:t>not</a:t>
            </a:r>
            <a:r>
              <a:rPr lang="lv-LV" dirty="0"/>
              <a:t> </a:t>
            </a:r>
            <a:r>
              <a:rPr lang="lv-LV" dirty="0" err="1"/>
              <a:t>legislative</a:t>
            </a:r>
            <a:r>
              <a:rPr lang="lv-LV" dirty="0"/>
              <a:t> </a:t>
            </a:r>
            <a:r>
              <a:rPr lang="lv-LV" dirty="0" err="1"/>
              <a:t>institution</a:t>
            </a:r>
            <a:r>
              <a:rPr lang="lv-LV" dirty="0"/>
              <a:t>. </a:t>
            </a:r>
            <a:r>
              <a:rPr lang="lv-LV" dirty="0" err="1"/>
              <a:t>If</a:t>
            </a:r>
            <a:r>
              <a:rPr lang="lv-LV" dirty="0"/>
              <a:t> </a:t>
            </a:r>
            <a:r>
              <a:rPr lang="lv-LV" dirty="0" err="1"/>
              <a:t>the</a:t>
            </a:r>
            <a:r>
              <a:rPr lang="lv-LV" dirty="0"/>
              <a:t> </a:t>
            </a:r>
            <a:r>
              <a:rPr lang="lv-LV" dirty="0" err="1"/>
              <a:t>Council</a:t>
            </a:r>
            <a:r>
              <a:rPr lang="lv-LV" dirty="0"/>
              <a:t> </a:t>
            </a:r>
            <a:r>
              <a:rPr lang="lv-LV" dirty="0" err="1"/>
              <a:t>decides</a:t>
            </a:r>
            <a:r>
              <a:rPr lang="lv-LV" dirty="0"/>
              <a:t> </a:t>
            </a:r>
            <a:r>
              <a:rPr lang="lv-LV" dirty="0" err="1"/>
              <a:t>that</a:t>
            </a:r>
            <a:r>
              <a:rPr lang="lv-LV" dirty="0"/>
              <a:t> </a:t>
            </a:r>
            <a:r>
              <a:rPr lang="lv-LV" dirty="0" err="1"/>
              <a:t>new</a:t>
            </a:r>
            <a:r>
              <a:rPr lang="lv-LV" dirty="0"/>
              <a:t> </a:t>
            </a:r>
            <a:r>
              <a:rPr lang="lv-LV" dirty="0" err="1"/>
              <a:t>legistlation</a:t>
            </a:r>
            <a:r>
              <a:rPr lang="lv-LV" dirty="0"/>
              <a:t> </a:t>
            </a:r>
            <a:r>
              <a:rPr lang="lv-LV" dirty="0" err="1"/>
              <a:t>on</a:t>
            </a:r>
            <a:r>
              <a:rPr lang="lv-LV" dirty="0"/>
              <a:t> </a:t>
            </a:r>
            <a:r>
              <a:rPr lang="lv-LV" dirty="0" err="1"/>
              <a:t>GMOs</a:t>
            </a:r>
            <a:r>
              <a:rPr lang="lv-LV" dirty="0"/>
              <a:t> </a:t>
            </a:r>
            <a:r>
              <a:rPr lang="lv-LV" dirty="0" err="1"/>
              <a:t>is</a:t>
            </a:r>
            <a:r>
              <a:rPr lang="lv-LV" dirty="0"/>
              <a:t> </a:t>
            </a:r>
            <a:r>
              <a:rPr lang="lv-LV" dirty="0" err="1"/>
              <a:t>needed</a:t>
            </a:r>
            <a:r>
              <a:rPr lang="lv-LV" dirty="0"/>
              <a:t>, it </a:t>
            </a:r>
            <a:r>
              <a:rPr lang="lv-LV" dirty="0" err="1"/>
              <a:t>will</a:t>
            </a:r>
            <a:r>
              <a:rPr lang="lv-LV" dirty="0"/>
              <a:t> </a:t>
            </a:r>
            <a:r>
              <a:rPr lang="lv-LV" dirty="0" err="1"/>
              <a:t>go</a:t>
            </a:r>
            <a:r>
              <a:rPr lang="lv-LV" dirty="0"/>
              <a:t> to </a:t>
            </a:r>
            <a:r>
              <a:rPr lang="lv-LV" dirty="0" err="1"/>
              <a:t>European</a:t>
            </a:r>
            <a:r>
              <a:rPr lang="lv-LV" dirty="0"/>
              <a:t> </a:t>
            </a:r>
            <a:r>
              <a:rPr lang="lv-LV" dirty="0" err="1"/>
              <a:t>Parliament</a:t>
            </a:r>
            <a:r>
              <a:rPr lang="lv-LV" dirty="0"/>
              <a:t>. </a:t>
            </a:r>
            <a:r>
              <a:rPr lang="en-US" dirty="0" err="1"/>
              <a:t>Eiropas</a:t>
            </a:r>
            <a:r>
              <a:rPr lang="en-US" dirty="0"/>
              <a:t> </a:t>
            </a:r>
            <a:r>
              <a:rPr lang="en-US" dirty="0" err="1"/>
              <a:t>Savienības</a:t>
            </a:r>
            <a:r>
              <a:rPr lang="en-US" dirty="0"/>
              <a:t> </a:t>
            </a:r>
            <a:r>
              <a:rPr lang="en-US" dirty="0" err="1"/>
              <a:t>Ministru</a:t>
            </a:r>
            <a:r>
              <a:rPr lang="en-US" dirty="0"/>
              <a:t> </a:t>
            </a:r>
            <a:r>
              <a:rPr lang="en-US" dirty="0" err="1"/>
              <a:t>Padome</a:t>
            </a:r>
            <a:r>
              <a:rPr lang="en-US" dirty="0"/>
              <a:t> </a:t>
            </a:r>
            <a:r>
              <a:rPr lang="en-US" dirty="0" err="1"/>
              <a:t>jeb</a:t>
            </a:r>
            <a:r>
              <a:rPr lang="en-US" dirty="0"/>
              <a:t> </a:t>
            </a:r>
            <a:r>
              <a:rPr lang="en-US" dirty="0" err="1"/>
              <a:t>Eiropas</a:t>
            </a:r>
            <a:r>
              <a:rPr lang="en-US" dirty="0"/>
              <a:t> </a:t>
            </a:r>
            <a:r>
              <a:rPr lang="en-US" dirty="0" err="1"/>
              <a:t>Savienības</a:t>
            </a:r>
            <a:r>
              <a:rPr lang="en-US" dirty="0"/>
              <a:t> </a:t>
            </a:r>
            <a:r>
              <a:rPr lang="en-US" dirty="0" err="1"/>
              <a:t>Padome</a:t>
            </a:r>
            <a:r>
              <a:rPr lang="en-US" dirty="0"/>
              <a:t> </a:t>
            </a:r>
            <a:r>
              <a:rPr lang="en-US" dirty="0" err="1"/>
              <a:t>ir</a:t>
            </a:r>
            <a:r>
              <a:rPr lang="en-US" dirty="0"/>
              <a:t> </a:t>
            </a:r>
            <a:r>
              <a:rPr lang="en-US" dirty="0" err="1"/>
              <a:t>galvenā</a:t>
            </a:r>
            <a:r>
              <a:rPr lang="en-US" dirty="0"/>
              <a:t> un </a:t>
            </a:r>
            <a:r>
              <a:rPr lang="en-US" dirty="0" err="1"/>
              <a:t>augstākā</a:t>
            </a:r>
            <a:r>
              <a:rPr lang="en-US" dirty="0"/>
              <a:t> </a:t>
            </a:r>
            <a:r>
              <a:rPr lang="en-US" dirty="0" err="1"/>
              <a:t>Eiropas</a:t>
            </a:r>
            <a:r>
              <a:rPr lang="en-US" dirty="0"/>
              <a:t> </a:t>
            </a:r>
            <a:r>
              <a:rPr lang="en-US" dirty="0" err="1"/>
              <a:t>Savienības</a:t>
            </a:r>
            <a:r>
              <a:rPr lang="en-US" dirty="0"/>
              <a:t> </a:t>
            </a:r>
            <a:r>
              <a:rPr lang="en-US" dirty="0" err="1"/>
              <a:t>lēmējinstitūcija</a:t>
            </a:r>
            <a:r>
              <a:rPr lang="en-US" dirty="0"/>
              <a:t>, </a:t>
            </a:r>
            <a:r>
              <a:rPr lang="en-US" dirty="0" err="1"/>
              <a:t>taču</a:t>
            </a:r>
            <a:r>
              <a:rPr lang="en-US" dirty="0"/>
              <a:t> tai nav </a:t>
            </a:r>
            <a:r>
              <a:rPr lang="en-US" dirty="0" err="1"/>
              <a:t>likumdošanas</a:t>
            </a:r>
            <a:r>
              <a:rPr lang="en-US" dirty="0"/>
              <a:t> </a:t>
            </a:r>
            <a:r>
              <a:rPr lang="en-US" dirty="0" err="1"/>
              <a:t>iniciatīvas</a:t>
            </a:r>
            <a:r>
              <a:rPr lang="en-US" dirty="0"/>
              <a:t>. ES MP </a:t>
            </a:r>
            <a:r>
              <a:rPr lang="en-US" dirty="0" err="1"/>
              <a:t>sastāv</a:t>
            </a:r>
            <a:r>
              <a:rPr lang="en-US" dirty="0"/>
              <a:t> no </a:t>
            </a:r>
            <a:r>
              <a:rPr lang="en-US" dirty="0" err="1"/>
              <a:t>ministriem</a:t>
            </a:r>
            <a:r>
              <a:rPr lang="en-US" dirty="0"/>
              <a:t>, kas </a:t>
            </a:r>
            <a:r>
              <a:rPr lang="en-US" dirty="0" err="1"/>
              <a:t>ir</a:t>
            </a:r>
            <a:r>
              <a:rPr lang="en-US" dirty="0"/>
              <a:t> ES </a:t>
            </a:r>
            <a:r>
              <a:rPr lang="en-US" dirty="0" err="1"/>
              <a:t>dalībvalstu</a:t>
            </a:r>
            <a:r>
              <a:rPr lang="en-US" dirty="0"/>
              <a:t> </a:t>
            </a:r>
            <a:r>
              <a:rPr lang="en-US" dirty="0" err="1"/>
              <a:t>valdību</a:t>
            </a:r>
            <a:r>
              <a:rPr lang="en-US" dirty="0"/>
              <a:t> </a:t>
            </a:r>
            <a:r>
              <a:rPr lang="en-US" dirty="0" err="1"/>
              <a:t>pārstāvji</a:t>
            </a:r>
            <a:endParaRPr lang="en-US" dirty="0"/>
          </a:p>
        </p:txBody>
      </p:sp>
      <p:sp>
        <p:nvSpPr>
          <p:cNvPr id="4" name="Slide Number Placeholder 3"/>
          <p:cNvSpPr>
            <a:spLocks noGrp="1"/>
          </p:cNvSpPr>
          <p:nvPr>
            <p:ph type="sldNum" sz="quarter" idx="5"/>
          </p:nvPr>
        </p:nvSpPr>
        <p:spPr/>
        <p:txBody>
          <a:bodyPr/>
          <a:lstStyle/>
          <a:p>
            <a:fld id="{611E0632-0A86-4943-B4C0-643A5E24FCC0}" type="slidenum">
              <a:rPr lang="lv-LV" smtClean="0"/>
              <a:t>20</a:t>
            </a:fld>
            <a:endParaRPr lang="lv-LV"/>
          </a:p>
        </p:txBody>
      </p:sp>
    </p:spTree>
    <p:extLst>
      <p:ext uri="{BB962C8B-B14F-4D97-AF65-F5344CB8AC3E}">
        <p14:creationId xmlns:p14="http://schemas.microsoft.com/office/powerpoint/2010/main" val="217372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For</a:t>
            </a:r>
            <a:r>
              <a:rPr lang="lv-LV" dirty="0"/>
              <a:t> RA </a:t>
            </a:r>
            <a:r>
              <a:rPr lang="lv-LV" dirty="0" err="1"/>
              <a:t>of</a:t>
            </a:r>
            <a:r>
              <a:rPr lang="lv-LV" dirty="0"/>
              <a:t> </a:t>
            </a:r>
            <a:r>
              <a:rPr lang="lv-LV" dirty="0" err="1"/>
              <a:t>genome-edited</a:t>
            </a:r>
            <a:r>
              <a:rPr lang="lv-LV" dirty="0"/>
              <a:t> </a:t>
            </a:r>
            <a:r>
              <a:rPr lang="lv-LV" dirty="0" err="1"/>
              <a:t>plants</a:t>
            </a:r>
            <a:r>
              <a:rPr lang="lv-LV" dirty="0"/>
              <a:t> </a:t>
            </a:r>
            <a:r>
              <a:rPr lang="lv-LV" dirty="0" err="1"/>
              <a:t>we</a:t>
            </a:r>
            <a:r>
              <a:rPr lang="lv-LV" dirty="0"/>
              <a:t> </a:t>
            </a:r>
            <a:r>
              <a:rPr lang="lv-LV" dirty="0" err="1"/>
              <a:t>still</a:t>
            </a:r>
            <a:r>
              <a:rPr lang="lv-LV" dirty="0"/>
              <a:t> </a:t>
            </a:r>
            <a:r>
              <a:rPr lang="lv-LV" dirty="0" err="1"/>
              <a:t>follow</a:t>
            </a:r>
            <a:r>
              <a:rPr lang="lv-LV" dirty="0"/>
              <a:t> </a:t>
            </a:r>
            <a:r>
              <a:rPr lang="lv-LV" dirty="0" err="1"/>
              <a:t>the</a:t>
            </a:r>
            <a:r>
              <a:rPr lang="lv-LV" dirty="0"/>
              <a:t> </a:t>
            </a:r>
            <a:r>
              <a:rPr lang="lv-LV" dirty="0" err="1"/>
              <a:t>comparative</a:t>
            </a:r>
            <a:r>
              <a:rPr lang="lv-LV" dirty="0"/>
              <a:t> risk </a:t>
            </a:r>
            <a:r>
              <a:rPr lang="lv-LV" dirty="0" err="1"/>
              <a:t>assessment</a:t>
            </a:r>
            <a:r>
              <a:rPr lang="lv-LV" dirty="0"/>
              <a:t> </a:t>
            </a:r>
            <a:r>
              <a:rPr lang="lv-LV" dirty="0" err="1"/>
              <a:t>strategy</a:t>
            </a:r>
            <a:r>
              <a:rPr lang="lv-LV" dirty="0"/>
              <a:t>. </a:t>
            </a:r>
            <a:r>
              <a:rPr lang="lv-LV" dirty="0" err="1"/>
              <a:t>The</a:t>
            </a:r>
            <a:r>
              <a:rPr lang="lv-LV" dirty="0"/>
              <a:t> </a:t>
            </a:r>
            <a:r>
              <a:rPr lang="lv-LV" dirty="0" err="1"/>
              <a:t>focus</a:t>
            </a:r>
            <a:r>
              <a:rPr lang="lv-LV" dirty="0"/>
              <a:t> </a:t>
            </a:r>
            <a:r>
              <a:rPr lang="lv-LV" dirty="0" err="1"/>
              <a:t>should</a:t>
            </a:r>
            <a:r>
              <a:rPr lang="lv-LV" dirty="0"/>
              <a:t> </a:t>
            </a:r>
            <a:r>
              <a:rPr lang="lv-LV" dirty="0" err="1"/>
              <a:t>be</a:t>
            </a:r>
            <a:r>
              <a:rPr lang="lv-LV" dirty="0"/>
              <a:t> </a:t>
            </a:r>
            <a:r>
              <a:rPr lang="lv-LV" dirty="0" err="1"/>
              <a:t>on</a:t>
            </a:r>
            <a:r>
              <a:rPr lang="lv-LV" dirty="0"/>
              <a:t> </a:t>
            </a:r>
            <a:r>
              <a:rPr lang="lv-LV" dirty="0" err="1"/>
              <a:t>the</a:t>
            </a:r>
            <a:r>
              <a:rPr lang="lv-LV" dirty="0"/>
              <a:t> </a:t>
            </a:r>
            <a:r>
              <a:rPr lang="lv-LV" dirty="0" err="1"/>
              <a:t>new</a:t>
            </a:r>
            <a:r>
              <a:rPr lang="lv-LV" dirty="0"/>
              <a:t> </a:t>
            </a:r>
            <a:r>
              <a:rPr lang="lv-LV" dirty="0" err="1"/>
              <a:t>trait</a:t>
            </a:r>
            <a:r>
              <a:rPr lang="lv-LV" dirty="0"/>
              <a:t> </a:t>
            </a:r>
            <a:r>
              <a:rPr lang="lv-LV" dirty="0" err="1"/>
              <a:t>conferred</a:t>
            </a:r>
            <a:r>
              <a:rPr lang="lv-LV" dirty="0"/>
              <a:t> </a:t>
            </a:r>
            <a:r>
              <a:rPr lang="lv-LV" dirty="0" err="1"/>
              <a:t>by</a:t>
            </a:r>
            <a:r>
              <a:rPr lang="lv-LV" dirty="0"/>
              <a:t> </a:t>
            </a:r>
            <a:r>
              <a:rPr lang="lv-LV" dirty="0" err="1"/>
              <a:t>the</a:t>
            </a:r>
            <a:r>
              <a:rPr lang="lv-LV" dirty="0"/>
              <a:t> </a:t>
            </a:r>
            <a:r>
              <a:rPr lang="lv-LV" dirty="0" err="1"/>
              <a:t>change</a:t>
            </a:r>
            <a:r>
              <a:rPr lang="lv-LV" dirty="0"/>
              <a:t> in </a:t>
            </a:r>
            <a:r>
              <a:rPr lang="lv-LV" dirty="0" err="1"/>
              <a:t>endogenous</a:t>
            </a:r>
            <a:r>
              <a:rPr lang="lv-LV" dirty="0"/>
              <a:t> </a:t>
            </a:r>
            <a:r>
              <a:rPr lang="lv-LV" dirty="0" err="1"/>
              <a:t>gene</a:t>
            </a:r>
            <a:r>
              <a:rPr lang="lv-LV" dirty="0"/>
              <a:t>(s). Even </a:t>
            </a:r>
            <a:r>
              <a:rPr lang="lv-LV" dirty="0" err="1"/>
              <a:t>more</a:t>
            </a:r>
            <a:r>
              <a:rPr lang="lv-LV" dirty="0"/>
              <a:t> </a:t>
            </a:r>
            <a:r>
              <a:rPr lang="lv-LV" dirty="0" err="1"/>
              <a:t>flexibility</a:t>
            </a:r>
            <a:r>
              <a:rPr lang="lv-LV" dirty="0"/>
              <a:t> </a:t>
            </a:r>
            <a:r>
              <a:rPr lang="lv-LV" dirty="0" err="1"/>
              <a:t>needed</a:t>
            </a:r>
            <a:r>
              <a:rPr lang="lv-LV" dirty="0"/>
              <a:t> </a:t>
            </a:r>
            <a:r>
              <a:rPr lang="lv-LV" dirty="0" err="1"/>
              <a:t>for</a:t>
            </a:r>
            <a:r>
              <a:rPr lang="lv-LV" dirty="0"/>
              <a:t> SDN1/2 </a:t>
            </a:r>
            <a:r>
              <a:rPr lang="lv-LV" dirty="0" err="1"/>
              <a:t>than</a:t>
            </a:r>
            <a:r>
              <a:rPr lang="lv-LV" dirty="0"/>
              <a:t> </a:t>
            </a:r>
            <a:r>
              <a:rPr lang="lv-LV" dirty="0" err="1"/>
              <a:t>for</a:t>
            </a:r>
            <a:r>
              <a:rPr lang="lv-LV" dirty="0"/>
              <a:t> SDN3. A </a:t>
            </a:r>
            <a:r>
              <a:rPr lang="lv-LV" dirty="0" err="1"/>
              <a:t>key</a:t>
            </a:r>
            <a:r>
              <a:rPr lang="lv-LV" dirty="0"/>
              <a:t> </a:t>
            </a:r>
            <a:r>
              <a:rPr lang="lv-LV" dirty="0" err="1"/>
              <a:t>question</a:t>
            </a:r>
            <a:r>
              <a:rPr lang="lv-LV" dirty="0"/>
              <a:t> </a:t>
            </a:r>
            <a:r>
              <a:rPr lang="lv-LV" dirty="0" err="1"/>
              <a:t>is</a:t>
            </a:r>
            <a:r>
              <a:rPr lang="lv-LV" dirty="0"/>
              <a:t> </a:t>
            </a:r>
            <a:r>
              <a:rPr lang="lv-LV" dirty="0" err="1"/>
              <a:t>about</a:t>
            </a:r>
            <a:r>
              <a:rPr lang="lv-LV" dirty="0"/>
              <a:t> </a:t>
            </a:r>
            <a:r>
              <a:rPr lang="lv-LV" dirty="0" err="1"/>
              <a:t>appropriate</a:t>
            </a:r>
            <a:r>
              <a:rPr lang="lv-LV" dirty="0"/>
              <a:t> </a:t>
            </a:r>
            <a:r>
              <a:rPr lang="lv-LV" dirty="0" err="1"/>
              <a:t>comparator</a:t>
            </a:r>
            <a:r>
              <a:rPr lang="lv-LV" dirty="0"/>
              <a:t>, </a:t>
            </a:r>
            <a:r>
              <a:rPr lang="lv-LV" dirty="0" err="1"/>
              <a:t>particularly</a:t>
            </a:r>
            <a:r>
              <a:rPr lang="lv-LV" dirty="0"/>
              <a:t> in </a:t>
            </a:r>
            <a:r>
              <a:rPr lang="lv-LV" dirty="0" err="1"/>
              <a:t>the</a:t>
            </a:r>
            <a:r>
              <a:rPr lang="lv-LV" dirty="0"/>
              <a:t> </a:t>
            </a:r>
            <a:r>
              <a:rPr lang="lv-LV" dirty="0" err="1"/>
              <a:t>case</a:t>
            </a:r>
            <a:r>
              <a:rPr lang="lv-LV" dirty="0"/>
              <a:t> </a:t>
            </a:r>
            <a:r>
              <a:rPr lang="lv-LV" dirty="0" err="1"/>
              <a:t>of</a:t>
            </a:r>
            <a:r>
              <a:rPr lang="lv-LV" dirty="0"/>
              <a:t> </a:t>
            </a:r>
            <a:r>
              <a:rPr lang="lv-LV" dirty="0" err="1"/>
              <a:t>editing</a:t>
            </a:r>
            <a:r>
              <a:rPr lang="lv-LV" dirty="0"/>
              <a:t> </a:t>
            </a:r>
            <a:r>
              <a:rPr lang="lv-LV" dirty="0" err="1"/>
              <a:t>multiple</a:t>
            </a:r>
            <a:r>
              <a:rPr lang="lv-LV" dirty="0"/>
              <a:t> </a:t>
            </a:r>
            <a:r>
              <a:rPr lang="lv-LV" dirty="0" err="1"/>
              <a:t>genes</a:t>
            </a:r>
            <a:r>
              <a:rPr lang="lv-LV" dirty="0"/>
              <a:t>. </a:t>
            </a:r>
          </a:p>
        </p:txBody>
      </p:sp>
      <p:sp>
        <p:nvSpPr>
          <p:cNvPr id="4" name="Slaida numura vietturis 3"/>
          <p:cNvSpPr>
            <a:spLocks noGrp="1"/>
          </p:cNvSpPr>
          <p:nvPr>
            <p:ph type="sldNum" sz="quarter" idx="5"/>
          </p:nvPr>
        </p:nvSpPr>
        <p:spPr/>
        <p:txBody>
          <a:bodyPr/>
          <a:lstStyle/>
          <a:p>
            <a:fld id="{2528229E-A5D3-DE47-928C-2ED6A4F8D306}" type="slidenum">
              <a:rPr lang="fr-FR" smtClean="0"/>
              <a:t>24</a:t>
            </a:fld>
            <a:endParaRPr lang="fr-FR"/>
          </a:p>
        </p:txBody>
      </p:sp>
    </p:spTree>
    <p:extLst>
      <p:ext uri="{BB962C8B-B14F-4D97-AF65-F5344CB8AC3E}">
        <p14:creationId xmlns:p14="http://schemas.microsoft.com/office/powerpoint/2010/main" val="360622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Mutācijas </a:t>
            </a:r>
            <a:r>
              <a:rPr lang="lv-LV" dirty="0" err="1"/>
              <a:t>acetolaktāzes</a:t>
            </a:r>
            <a:r>
              <a:rPr lang="lv-LV" dirty="0"/>
              <a:t> </a:t>
            </a:r>
            <a:r>
              <a:rPr lang="lv-LV" dirty="0" err="1"/>
              <a:t>sintāzes</a:t>
            </a:r>
            <a:r>
              <a:rPr lang="lv-LV" dirty="0"/>
              <a:t> gēnā no </a:t>
            </a:r>
            <a:r>
              <a:rPr lang="lv-LV" dirty="0" err="1"/>
              <a:t>Lee</a:t>
            </a:r>
            <a:r>
              <a:rPr lang="lv-LV" dirty="0"/>
              <a:t> </a:t>
            </a:r>
            <a:r>
              <a:rPr lang="lv-LV" dirty="0" err="1"/>
              <a:t>et</a:t>
            </a:r>
            <a:r>
              <a:rPr lang="lv-LV" dirty="0"/>
              <a:t> </a:t>
            </a:r>
            <a:r>
              <a:rPr lang="lv-LV" dirty="0" err="1"/>
              <a:t>al</a:t>
            </a:r>
            <a:r>
              <a:rPr lang="lv-LV" dirty="0"/>
              <a:t>. 2011 (ar D. Von </a:t>
            </a:r>
            <a:r>
              <a:rPr lang="lv-LV" dirty="0" err="1"/>
              <a:t>Wettstein</a:t>
            </a:r>
            <a:r>
              <a:rPr lang="lv-LV" dirty="0"/>
              <a:t>)</a:t>
            </a:r>
          </a:p>
        </p:txBody>
      </p:sp>
      <p:sp>
        <p:nvSpPr>
          <p:cNvPr id="4" name="Slaida numura vietturis 3"/>
          <p:cNvSpPr>
            <a:spLocks noGrp="1"/>
          </p:cNvSpPr>
          <p:nvPr>
            <p:ph type="sldNum" sz="quarter" idx="5"/>
          </p:nvPr>
        </p:nvSpPr>
        <p:spPr/>
        <p:txBody>
          <a:bodyPr/>
          <a:lstStyle/>
          <a:p>
            <a:fld id="{7B975A46-A6EB-4B69-9AC1-9DE158B693AF}" type="slidenum">
              <a:rPr lang="lv-LV" smtClean="0"/>
              <a:t>27</a:t>
            </a:fld>
            <a:endParaRPr lang="lv-LV"/>
          </a:p>
        </p:txBody>
      </p:sp>
    </p:spTree>
    <p:extLst>
      <p:ext uri="{BB962C8B-B14F-4D97-AF65-F5344CB8AC3E}">
        <p14:creationId xmlns:p14="http://schemas.microsoft.com/office/powerpoint/2010/main" val="257111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528229E-A5D3-DE47-928C-2ED6A4F8D306}" type="slidenum">
              <a:rPr lang="fr-FR" smtClean="0"/>
              <a:t>28</a:t>
            </a:fld>
            <a:endParaRPr lang="fr-FR"/>
          </a:p>
        </p:txBody>
      </p:sp>
    </p:spTree>
    <p:extLst>
      <p:ext uri="{BB962C8B-B14F-4D97-AF65-F5344CB8AC3E}">
        <p14:creationId xmlns:p14="http://schemas.microsoft.com/office/powerpoint/2010/main" val="2407734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In </a:t>
            </a:r>
            <a:r>
              <a:rPr lang="lv-LV" dirty="0" err="1"/>
              <a:t>principle</a:t>
            </a:r>
            <a:r>
              <a:rPr lang="lv-LV" dirty="0"/>
              <a:t>, </a:t>
            </a:r>
            <a:r>
              <a:rPr lang="lv-LV" dirty="0" err="1"/>
              <a:t>there</a:t>
            </a:r>
            <a:r>
              <a:rPr lang="lv-LV" dirty="0"/>
              <a:t> </a:t>
            </a:r>
            <a:r>
              <a:rPr lang="lv-LV" dirty="0" err="1"/>
              <a:t>is</a:t>
            </a:r>
            <a:r>
              <a:rPr lang="lv-LV" dirty="0"/>
              <a:t> no </a:t>
            </a:r>
            <a:r>
              <a:rPr lang="lv-LV" dirty="0" err="1"/>
              <a:t>reason</a:t>
            </a:r>
            <a:r>
              <a:rPr lang="lv-LV" dirty="0"/>
              <a:t> </a:t>
            </a:r>
            <a:r>
              <a:rPr lang="lv-LV" dirty="0" err="1"/>
              <a:t>why</a:t>
            </a:r>
            <a:r>
              <a:rPr lang="lv-LV" dirty="0"/>
              <a:t> </a:t>
            </a:r>
            <a:r>
              <a:rPr lang="lv-LV" dirty="0" err="1"/>
              <a:t>organic</a:t>
            </a:r>
            <a:r>
              <a:rPr lang="lv-LV" dirty="0"/>
              <a:t> </a:t>
            </a:r>
            <a:r>
              <a:rPr lang="lv-LV" dirty="0" err="1"/>
              <a:t>and</a:t>
            </a:r>
            <a:r>
              <a:rPr lang="lv-LV" dirty="0"/>
              <a:t> GMO </a:t>
            </a:r>
            <a:r>
              <a:rPr lang="lv-LV" dirty="0" err="1"/>
              <a:t>agriculture</a:t>
            </a:r>
            <a:r>
              <a:rPr lang="lv-LV" dirty="0"/>
              <a:t> </a:t>
            </a:r>
            <a:r>
              <a:rPr lang="lv-LV" dirty="0" err="1"/>
              <a:t>could</a:t>
            </a:r>
            <a:r>
              <a:rPr lang="lv-LV" dirty="0"/>
              <a:t> </a:t>
            </a:r>
            <a:r>
              <a:rPr lang="lv-LV" dirty="0" err="1"/>
              <a:t>not</a:t>
            </a:r>
            <a:r>
              <a:rPr lang="lv-LV" dirty="0"/>
              <a:t> </a:t>
            </a:r>
            <a:r>
              <a:rPr lang="lv-LV" dirty="0" err="1"/>
              <a:t>co-exist</a:t>
            </a:r>
            <a:r>
              <a:rPr lang="lv-LV" dirty="0"/>
              <a:t>. </a:t>
            </a:r>
            <a:r>
              <a:rPr lang="lv-LV" dirty="0" err="1"/>
              <a:t>However</a:t>
            </a:r>
            <a:r>
              <a:rPr lang="lv-LV" dirty="0"/>
              <a:t>, </a:t>
            </a:r>
            <a:r>
              <a:rPr lang="lv-LV" dirty="0" err="1"/>
              <a:t>the</a:t>
            </a:r>
            <a:r>
              <a:rPr lang="lv-LV" dirty="0"/>
              <a:t> </a:t>
            </a:r>
            <a:r>
              <a:rPr lang="lv-LV" dirty="0" err="1"/>
              <a:t>current</a:t>
            </a:r>
            <a:r>
              <a:rPr lang="lv-LV" dirty="0"/>
              <a:t> </a:t>
            </a:r>
            <a:r>
              <a:rPr lang="lv-LV" dirty="0" err="1"/>
              <a:t>legislation</a:t>
            </a:r>
            <a:r>
              <a:rPr lang="lv-LV" dirty="0"/>
              <a:t> </a:t>
            </a:r>
            <a:r>
              <a:rPr lang="lv-LV" dirty="0" err="1"/>
              <a:t>is</a:t>
            </a:r>
            <a:r>
              <a:rPr lang="lv-LV" dirty="0"/>
              <a:t> </a:t>
            </a:r>
            <a:r>
              <a:rPr lang="lv-LV" dirty="0" err="1"/>
              <a:t>designed</a:t>
            </a:r>
            <a:r>
              <a:rPr lang="lv-LV" dirty="0"/>
              <a:t> to </a:t>
            </a:r>
            <a:r>
              <a:rPr lang="lv-LV" dirty="0" err="1"/>
              <a:t>clearly</a:t>
            </a:r>
            <a:r>
              <a:rPr lang="lv-LV" dirty="0"/>
              <a:t> </a:t>
            </a:r>
            <a:r>
              <a:rPr lang="lv-LV" dirty="0" err="1"/>
              <a:t>segregate</a:t>
            </a:r>
            <a:r>
              <a:rPr lang="lv-LV" dirty="0"/>
              <a:t> </a:t>
            </a:r>
            <a:r>
              <a:rPr lang="lv-LV" dirty="0" err="1"/>
              <a:t>them</a:t>
            </a:r>
            <a:r>
              <a:rPr lang="lv-LV" dirty="0"/>
              <a:t>. </a:t>
            </a:r>
          </a:p>
        </p:txBody>
      </p:sp>
      <p:sp>
        <p:nvSpPr>
          <p:cNvPr id="4" name="Slaida numura vietturis 3"/>
          <p:cNvSpPr>
            <a:spLocks noGrp="1"/>
          </p:cNvSpPr>
          <p:nvPr>
            <p:ph type="sldNum" sz="quarter" idx="5"/>
          </p:nvPr>
        </p:nvSpPr>
        <p:spPr/>
        <p:txBody>
          <a:bodyPr/>
          <a:lstStyle/>
          <a:p>
            <a:fld id="{2528229E-A5D3-DE47-928C-2ED6A4F8D306}" type="slidenum">
              <a:rPr lang="fr-FR" smtClean="0"/>
              <a:t>29</a:t>
            </a:fld>
            <a:endParaRPr lang="fr-FR"/>
          </a:p>
        </p:txBody>
      </p:sp>
    </p:spTree>
    <p:extLst>
      <p:ext uri="{BB962C8B-B14F-4D97-AF65-F5344CB8AC3E}">
        <p14:creationId xmlns:p14="http://schemas.microsoft.com/office/powerpoint/2010/main" val="2633349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528229E-A5D3-DE47-928C-2ED6A4F8D306}" type="slidenum">
              <a:rPr lang="fr-FR" smtClean="0"/>
              <a:t>30</a:t>
            </a:fld>
            <a:endParaRPr lang="fr-FR"/>
          </a:p>
        </p:txBody>
      </p:sp>
    </p:spTree>
    <p:extLst>
      <p:ext uri="{BB962C8B-B14F-4D97-AF65-F5344CB8AC3E}">
        <p14:creationId xmlns:p14="http://schemas.microsoft.com/office/powerpoint/2010/main" val="297527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It </a:t>
            </a:r>
            <a:r>
              <a:rPr lang="lv-LV" dirty="0" err="1"/>
              <a:t>may</a:t>
            </a:r>
            <a:r>
              <a:rPr lang="lv-LV" dirty="0"/>
              <a:t> </a:t>
            </a:r>
            <a:r>
              <a:rPr lang="lv-LV" dirty="0" err="1"/>
              <a:t>be</a:t>
            </a:r>
            <a:r>
              <a:rPr lang="lv-LV" dirty="0"/>
              <a:t> </a:t>
            </a:r>
            <a:r>
              <a:rPr lang="lv-LV" dirty="0" err="1"/>
              <a:t>surprising</a:t>
            </a:r>
            <a:r>
              <a:rPr lang="lv-LV" dirty="0"/>
              <a:t>, </a:t>
            </a:r>
            <a:r>
              <a:rPr lang="lv-LV" dirty="0" err="1"/>
              <a:t>but</a:t>
            </a:r>
            <a:r>
              <a:rPr lang="lv-LV" dirty="0"/>
              <a:t> </a:t>
            </a:r>
            <a:r>
              <a:rPr lang="lv-LV" dirty="0" err="1"/>
              <a:t>Baltic</a:t>
            </a:r>
            <a:r>
              <a:rPr lang="lv-LV" dirty="0"/>
              <a:t> </a:t>
            </a:r>
            <a:r>
              <a:rPr lang="lv-LV" dirty="0" err="1"/>
              <a:t>winters</a:t>
            </a:r>
            <a:r>
              <a:rPr lang="lv-LV" dirty="0"/>
              <a:t> </a:t>
            </a:r>
            <a:r>
              <a:rPr lang="lv-LV" dirty="0" err="1"/>
              <a:t>with</a:t>
            </a:r>
            <a:r>
              <a:rPr lang="lv-LV" dirty="0"/>
              <a:t> </a:t>
            </a:r>
            <a:r>
              <a:rPr lang="lv-LV" dirty="0" err="1"/>
              <a:t>repeated</a:t>
            </a:r>
            <a:r>
              <a:rPr lang="lv-LV" dirty="0"/>
              <a:t> </a:t>
            </a:r>
            <a:r>
              <a:rPr lang="lv-LV" dirty="0" err="1"/>
              <a:t>freeze</a:t>
            </a:r>
            <a:r>
              <a:rPr lang="lv-LV" dirty="0"/>
              <a:t> – </a:t>
            </a:r>
            <a:r>
              <a:rPr lang="lv-LV" dirty="0" err="1"/>
              <a:t>thaw</a:t>
            </a:r>
            <a:r>
              <a:rPr lang="lv-LV" dirty="0"/>
              <a:t> </a:t>
            </a:r>
            <a:r>
              <a:rPr lang="lv-LV" dirty="0" err="1"/>
              <a:t>cycles</a:t>
            </a:r>
            <a:r>
              <a:rPr lang="lv-LV" dirty="0"/>
              <a:t> </a:t>
            </a:r>
            <a:r>
              <a:rPr lang="lv-LV" dirty="0" err="1"/>
              <a:t>are</a:t>
            </a:r>
            <a:r>
              <a:rPr lang="lv-LV" dirty="0"/>
              <a:t> </a:t>
            </a:r>
            <a:r>
              <a:rPr lang="lv-LV" dirty="0" err="1"/>
              <a:t>particularly</a:t>
            </a:r>
            <a:r>
              <a:rPr lang="lv-LV" dirty="0"/>
              <a:t> bad </a:t>
            </a:r>
            <a:r>
              <a:rPr lang="lv-LV" dirty="0" err="1"/>
              <a:t>for</a:t>
            </a:r>
            <a:r>
              <a:rPr lang="lv-LV" dirty="0"/>
              <a:t> </a:t>
            </a:r>
            <a:r>
              <a:rPr lang="lv-LV" dirty="0" err="1"/>
              <a:t>ryegrass</a:t>
            </a:r>
            <a:r>
              <a:rPr lang="lv-LV" dirty="0"/>
              <a:t>. </a:t>
            </a:r>
            <a:r>
              <a:rPr lang="lv-LV" dirty="0" err="1"/>
              <a:t>The</a:t>
            </a:r>
            <a:r>
              <a:rPr lang="lv-LV" dirty="0"/>
              <a:t> </a:t>
            </a:r>
            <a:r>
              <a:rPr lang="lv-LV" dirty="0" err="1"/>
              <a:t>same</a:t>
            </a:r>
            <a:r>
              <a:rPr lang="lv-LV" dirty="0"/>
              <a:t> </a:t>
            </a:r>
            <a:r>
              <a:rPr lang="lv-LV" dirty="0" err="1"/>
              <a:t>for</a:t>
            </a:r>
            <a:r>
              <a:rPr lang="lv-LV" dirty="0"/>
              <a:t> </a:t>
            </a:r>
            <a:r>
              <a:rPr lang="lv-LV" dirty="0" err="1"/>
              <a:t>summers</a:t>
            </a:r>
            <a:r>
              <a:rPr lang="lv-LV" dirty="0"/>
              <a:t> – it </a:t>
            </a:r>
            <a:r>
              <a:rPr lang="lv-LV" dirty="0" err="1"/>
              <a:t>is</a:t>
            </a:r>
            <a:r>
              <a:rPr lang="lv-LV" dirty="0"/>
              <a:t> </a:t>
            </a:r>
            <a:r>
              <a:rPr lang="lv-LV" dirty="0" err="1"/>
              <a:t>common</a:t>
            </a:r>
            <a:r>
              <a:rPr lang="lv-LV" dirty="0"/>
              <a:t> to </a:t>
            </a:r>
            <a:r>
              <a:rPr lang="lv-LV" dirty="0" err="1"/>
              <a:t>have</a:t>
            </a:r>
            <a:r>
              <a:rPr lang="lv-LV" dirty="0"/>
              <a:t> periods </a:t>
            </a:r>
            <a:r>
              <a:rPr lang="lv-LV" dirty="0" err="1"/>
              <a:t>of</a:t>
            </a:r>
            <a:r>
              <a:rPr lang="lv-LV" dirty="0"/>
              <a:t> </a:t>
            </a:r>
            <a:r>
              <a:rPr lang="lv-LV" dirty="0" err="1"/>
              <a:t>several</a:t>
            </a:r>
            <a:r>
              <a:rPr lang="lv-LV" dirty="0"/>
              <a:t> </a:t>
            </a:r>
            <a:r>
              <a:rPr lang="lv-LV" dirty="0" err="1"/>
              <a:t>weeks</a:t>
            </a:r>
            <a:r>
              <a:rPr lang="lv-LV" dirty="0"/>
              <a:t> </a:t>
            </a:r>
            <a:r>
              <a:rPr lang="lv-LV" dirty="0" err="1"/>
              <a:t>without</a:t>
            </a:r>
            <a:r>
              <a:rPr lang="lv-LV" dirty="0"/>
              <a:t> </a:t>
            </a:r>
            <a:r>
              <a:rPr lang="lv-LV" dirty="0" err="1"/>
              <a:t>rain</a:t>
            </a:r>
            <a:r>
              <a:rPr lang="lv-LV" dirty="0"/>
              <a:t>, </a:t>
            </a:r>
            <a:r>
              <a:rPr lang="lv-LV" dirty="0" err="1"/>
              <a:t>which</a:t>
            </a:r>
            <a:r>
              <a:rPr lang="lv-LV" dirty="0"/>
              <a:t> </a:t>
            </a:r>
            <a:r>
              <a:rPr lang="lv-LV" dirty="0" err="1"/>
              <a:t>strongly</a:t>
            </a:r>
            <a:r>
              <a:rPr lang="lv-LV" dirty="0"/>
              <a:t> </a:t>
            </a:r>
            <a:r>
              <a:rPr lang="lv-LV" dirty="0" err="1"/>
              <a:t>reduces</a:t>
            </a:r>
            <a:r>
              <a:rPr lang="lv-LV" dirty="0"/>
              <a:t> </a:t>
            </a:r>
            <a:r>
              <a:rPr lang="lv-LV" dirty="0" err="1"/>
              <a:t>the</a:t>
            </a:r>
            <a:r>
              <a:rPr lang="lv-LV" dirty="0"/>
              <a:t> </a:t>
            </a:r>
            <a:r>
              <a:rPr lang="lv-LV" dirty="0" err="1"/>
              <a:t>yield</a:t>
            </a:r>
            <a:r>
              <a:rPr lang="lv-LV" dirty="0"/>
              <a:t>. </a:t>
            </a:r>
            <a:endParaRPr lang="en-US" dirty="0"/>
          </a:p>
        </p:txBody>
      </p:sp>
      <p:sp>
        <p:nvSpPr>
          <p:cNvPr id="4" name="Slide Number Placeholder 3"/>
          <p:cNvSpPr>
            <a:spLocks noGrp="1"/>
          </p:cNvSpPr>
          <p:nvPr>
            <p:ph type="sldNum" sz="quarter" idx="5"/>
          </p:nvPr>
        </p:nvSpPr>
        <p:spPr/>
        <p:txBody>
          <a:bodyPr/>
          <a:lstStyle/>
          <a:p>
            <a:fld id="{2C9A67AF-D0AA-43C7-A7F0-DD0E8861B585}" type="slidenum">
              <a:rPr lang="en-US" smtClean="0"/>
              <a:t>4</a:t>
            </a:fld>
            <a:endParaRPr lang="en-US"/>
          </a:p>
        </p:txBody>
      </p:sp>
    </p:spTree>
    <p:extLst>
      <p:ext uri="{BB962C8B-B14F-4D97-AF65-F5344CB8AC3E}">
        <p14:creationId xmlns:p14="http://schemas.microsoft.com/office/powerpoint/2010/main" val="200846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528229E-A5D3-DE47-928C-2ED6A4F8D306}" type="slidenum">
              <a:rPr lang="fr-FR" smtClean="0"/>
              <a:t>31</a:t>
            </a:fld>
            <a:endParaRPr lang="fr-FR"/>
          </a:p>
        </p:txBody>
      </p:sp>
    </p:spTree>
    <p:extLst>
      <p:ext uri="{BB962C8B-B14F-4D97-AF65-F5344CB8AC3E}">
        <p14:creationId xmlns:p14="http://schemas.microsoft.com/office/powerpoint/2010/main" val="152386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7B975A46-A6EB-4B69-9AC1-9DE158B693AF}" type="slidenum">
              <a:rPr lang="lv-LV" smtClean="0"/>
              <a:t>32</a:t>
            </a:fld>
            <a:endParaRPr lang="lv-LV"/>
          </a:p>
        </p:txBody>
      </p:sp>
    </p:spTree>
    <p:extLst>
      <p:ext uri="{BB962C8B-B14F-4D97-AF65-F5344CB8AC3E}">
        <p14:creationId xmlns:p14="http://schemas.microsoft.com/office/powerpoint/2010/main" val="131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Emmanuelle Charpentier</a:t>
            </a:r>
            <a:br>
              <a:rPr lang="en-US" b="1" dirty="0"/>
            </a:br>
            <a:r>
              <a:rPr lang="en-US" dirty="0"/>
              <a:t>Max Planck Unit for the Science of Pathogens, Berlin, Germany</a:t>
            </a:r>
          </a:p>
          <a:p>
            <a:r>
              <a:rPr lang="en-US" b="1" dirty="0"/>
              <a:t>Jennifer A. </a:t>
            </a:r>
            <a:r>
              <a:rPr lang="en-US" b="1" dirty="0" err="1"/>
              <a:t>Doudna</a:t>
            </a:r>
            <a:br>
              <a:rPr lang="en-US" dirty="0"/>
            </a:br>
            <a:r>
              <a:rPr lang="en-US" dirty="0"/>
              <a:t>University of California, Berkeley, USA</a:t>
            </a:r>
          </a:p>
          <a:p>
            <a:endParaRPr lang="en-US" dirty="0"/>
          </a:p>
        </p:txBody>
      </p:sp>
      <p:sp>
        <p:nvSpPr>
          <p:cNvPr id="4" name="Slide Number Placeholder 3"/>
          <p:cNvSpPr>
            <a:spLocks noGrp="1"/>
          </p:cNvSpPr>
          <p:nvPr>
            <p:ph type="sldNum" sz="quarter" idx="5"/>
          </p:nvPr>
        </p:nvSpPr>
        <p:spPr/>
        <p:txBody>
          <a:bodyPr/>
          <a:lstStyle/>
          <a:p>
            <a:fld id="{7B975A46-A6EB-4B69-9AC1-9DE158B693AF}" type="slidenum">
              <a:rPr lang="lv-LV" smtClean="0"/>
              <a:t>9</a:t>
            </a:fld>
            <a:endParaRPr lang="lv-LV"/>
          </a:p>
        </p:txBody>
      </p:sp>
    </p:spTree>
    <p:extLst>
      <p:ext uri="{BB962C8B-B14F-4D97-AF65-F5344CB8AC3E}">
        <p14:creationId xmlns:p14="http://schemas.microsoft.com/office/powerpoint/2010/main" val="171618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Emmanuelle Charpentier</a:t>
            </a:r>
            <a:br>
              <a:rPr lang="en-US" b="1" dirty="0"/>
            </a:br>
            <a:r>
              <a:rPr lang="en-US" dirty="0"/>
              <a:t>Max Planck Unit for the Science of Pathogens, Berlin, Germany</a:t>
            </a:r>
          </a:p>
          <a:p>
            <a:r>
              <a:rPr lang="en-US" b="1" dirty="0"/>
              <a:t>Jennifer A. </a:t>
            </a:r>
            <a:r>
              <a:rPr lang="en-US" b="1" dirty="0" err="1"/>
              <a:t>Doudna</a:t>
            </a:r>
            <a:br>
              <a:rPr lang="en-US" dirty="0"/>
            </a:br>
            <a:r>
              <a:rPr lang="en-US" dirty="0"/>
              <a:t>University of California, Berkeley, USA</a:t>
            </a:r>
          </a:p>
          <a:p>
            <a:endParaRPr lang="en-US" dirty="0"/>
          </a:p>
        </p:txBody>
      </p:sp>
      <p:sp>
        <p:nvSpPr>
          <p:cNvPr id="4" name="Slide Number Placeholder 3"/>
          <p:cNvSpPr>
            <a:spLocks noGrp="1"/>
          </p:cNvSpPr>
          <p:nvPr>
            <p:ph type="sldNum" sz="quarter" idx="5"/>
          </p:nvPr>
        </p:nvSpPr>
        <p:spPr/>
        <p:txBody>
          <a:bodyPr/>
          <a:lstStyle/>
          <a:p>
            <a:fld id="{7B975A46-A6EB-4B69-9AC1-9DE158B693AF}" type="slidenum">
              <a:rPr lang="lv-LV" smtClean="0"/>
              <a:t>10</a:t>
            </a:fld>
            <a:endParaRPr lang="lv-LV"/>
          </a:p>
        </p:txBody>
      </p:sp>
    </p:spTree>
    <p:extLst>
      <p:ext uri="{BB962C8B-B14F-4D97-AF65-F5344CB8AC3E}">
        <p14:creationId xmlns:p14="http://schemas.microsoft.com/office/powerpoint/2010/main" val="289246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It </a:t>
            </a:r>
            <a:r>
              <a:rPr lang="lv-LV" dirty="0" err="1"/>
              <a:t>is</a:t>
            </a:r>
            <a:r>
              <a:rPr lang="lv-LV" dirty="0"/>
              <a:t> </a:t>
            </a:r>
            <a:r>
              <a:rPr lang="lv-LV" dirty="0" err="1"/>
              <a:t>also</a:t>
            </a:r>
            <a:r>
              <a:rPr lang="lv-LV" dirty="0"/>
              <a:t> </a:t>
            </a:r>
            <a:r>
              <a:rPr lang="lv-LV" dirty="0" err="1"/>
              <a:t>the</a:t>
            </a:r>
            <a:r>
              <a:rPr lang="lv-LV" dirty="0"/>
              <a:t> </a:t>
            </a:r>
            <a:r>
              <a:rPr lang="lv-LV" dirty="0" err="1"/>
              <a:t>closest</a:t>
            </a:r>
            <a:r>
              <a:rPr lang="lv-LV" dirty="0"/>
              <a:t> </a:t>
            </a:r>
            <a:r>
              <a:rPr lang="lv-LV" dirty="0" err="1"/>
              <a:t>that</a:t>
            </a:r>
            <a:r>
              <a:rPr lang="lv-LV" dirty="0"/>
              <a:t> a </a:t>
            </a:r>
            <a:r>
              <a:rPr lang="lv-LV" dirty="0" err="1"/>
              <a:t>scientist</a:t>
            </a:r>
            <a:r>
              <a:rPr lang="lv-LV" dirty="0"/>
              <a:t> </a:t>
            </a:r>
            <a:r>
              <a:rPr lang="lv-LV" dirty="0" err="1"/>
              <a:t>from</a:t>
            </a:r>
            <a:r>
              <a:rPr lang="lv-LV" dirty="0"/>
              <a:t> </a:t>
            </a:r>
            <a:r>
              <a:rPr lang="lv-LV" dirty="0" err="1"/>
              <a:t>any</a:t>
            </a:r>
            <a:r>
              <a:rPr lang="lv-LV" dirty="0"/>
              <a:t> </a:t>
            </a:r>
            <a:r>
              <a:rPr lang="lv-LV" dirty="0" err="1"/>
              <a:t>of</a:t>
            </a:r>
            <a:r>
              <a:rPr lang="lv-LV" dirty="0"/>
              <a:t> </a:t>
            </a:r>
            <a:r>
              <a:rPr lang="lv-LV" dirty="0" err="1"/>
              <a:t>the</a:t>
            </a:r>
            <a:r>
              <a:rPr lang="lv-LV" dirty="0"/>
              <a:t> </a:t>
            </a:r>
            <a:r>
              <a:rPr lang="lv-LV" dirty="0" err="1"/>
              <a:t>Baltic</a:t>
            </a:r>
            <a:r>
              <a:rPr lang="lv-LV" dirty="0"/>
              <a:t> </a:t>
            </a:r>
            <a:r>
              <a:rPr lang="lv-LV" dirty="0" err="1"/>
              <a:t>states</a:t>
            </a:r>
            <a:r>
              <a:rPr lang="lv-LV" dirty="0"/>
              <a:t> </a:t>
            </a:r>
            <a:r>
              <a:rPr lang="lv-LV" dirty="0" err="1"/>
              <a:t>has</a:t>
            </a:r>
            <a:r>
              <a:rPr lang="lv-LV" dirty="0"/>
              <a:t> </a:t>
            </a:r>
            <a:r>
              <a:rPr lang="lv-LV" dirty="0" err="1"/>
              <a:t>come</a:t>
            </a:r>
            <a:r>
              <a:rPr lang="lv-LV" dirty="0"/>
              <a:t> to </a:t>
            </a:r>
            <a:r>
              <a:rPr lang="lv-LV" dirty="0" err="1"/>
              <a:t>be</a:t>
            </a:r>
            <a:r>
              <a:rPr lang="lv-LV" dirty="0"/>
              <a:t> </a:t>
            </a:r>
            <a:r>
              <a:rPr lang="lv-LV" dirty="0" err="1"/>
              <a:t>considered</a:t>
            </a:r>
            <a:r>
              <a:rPr lang="lv-LV" dirty="0"/>
              <a:t> </a:t>
            </a:r>
            <a:r>
              <a:rPr lang="lv-LV" dirty="0" err="1"/>
              <a:t>for</a:t>
            </a:r>
            <a:r>
              <a:rPr lang="lv-LV" dirty="0"/>
              <a:t> Nobel </a:t>
            </a:r>
            <a:r>
              <a:rPr lang="lv-LV" dirty="0" err="1"/>
              <a:t>prize</a:t>
            </a:r>
            <a:r>
              <a:rPr lang="lv-LV" dirty="0"/>
              <a:t>. Got </a:t>
            </a:r>
            <a:r>
              <a:rPr lang="lv-LV" dirty="0" err="1"/>
              <a:t>another</a:t>
            </a:r>
            <a:r>
              <a:rPr lang="lv-LV" dirty="0"/>
              <a:t> </a:t>
            </a:r>
            <a:r>
              <a:rPr lang="lv-LV" dirty="0" err="1"/>
              <a:t>prestigious</a:t>
            </a:r>
            <a:r>
              <a:rPr lang="lv-LV" dirty="0"/>
              <a:t> </a:t>
            </a:r>
            <a:r>
              <a:rPr lang="lv-LV" dirty="0" err="1"/>
              <a:t>Kavli</a:t>
            </a:r>
            <a:r>
              <a:rPr lang="lv-LV" dirty="0"/>
              <a:t> </a:t>
            </a:r>
            <a:r>
              <a:rPr lang="lv-LV" dirty="0" err="1"/>
              <a:t>prize</a:t>
            </a:r>
            <a:r>
              <a:rPr lang="lv-LV" dirty="0"/>
              <a:t> </a:t>
            </a:r>
            <a:r>
              <a:rPr lang="lv-LV" dirty="0" err="1"/>
              <a:t>instead</a:t>
            </a:r>
            <a:r>
              <a:rPr lang="lv-LV" dirty="0"/>
              <a:t>. </a:t>
            </a:r>
            <a:endParaRPr lang="en-US" dirty="0"/>
          </a:p>
        </p:txBody>
      </p:sp>
      <p:sp>
        <p:nvSpPr>
          <p:cNvPr id="4" name="Slide Number Placeholder 3"/>
          <p:cNvSpPr>
            <a:spLocks noGrp="1"/>
          </p:cNvSpPr>
          <p:nvPr>
            <p:ph type="sldNum" sz="quarter" idx="5"/>
          </p:nvPr>
        </p:nvSpPr>
        <p:spPr/>
        <p:txBody>
          <a:bodyPr/>
          <a:lstStyle/>
          <a:p>
            <a:fld id="{2C9A67AF-D0AA-43C7-A7F0-DD0E8861B585}" type="slidenum">
              <a:rPr lang="en-US" smtClean="0"/>
              <a:t>11</a:t>
            </a:fld>
            <a:endParaRPr lang="en-US"/>
          </a:p>
        </p:txBody>
      </p:sp>
    </p:spTree>
    <p:extLst>
      <p:ext uri="{BB962C8B-B14F-4D97-AF65-F5344CB8AC3E}">
        <p14:creationId xmlns:p14="http://schemas.microsoft.com/office/powerpoint/2010/main" val="352244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Dzīvniekiem ir uz šūnām un proteīniem balstīta imūnā sistēma, kas atšķir</a:t>
            </a:r>
            <a:r>
              <a:rPr lang="lv-LV" baseline="0" dirty="0"/>
              <a:t> savējo no svešā. Baktērijām ir uz DNS balstīta imūnā sistēm. </a:t>
            </a:r>
            <a:endParaRPr lang="lv-LV" dirty="0"/>
          </a:p>
        </p:txBody>
      </p:sp>
      <p:sp>
        <p:nvSpPr>
          <p:cNvPr id="4" name="Slide Number Placeholder 3"/>
          <p:cNvSpPr>
            <a:spLocks noGrp="1"/>
          </p:cNvSpPr>
          <p:nvPr>
            <p:ph type="sldNum" sz="quarter" idx="10"/>
          </p:nvPr>
        </p:nvSpPr>
        <p:spPr/>
        <p:txBody>
          <a:bodyPr/>
          <a:lstStyle/>
          <a:p>
            <a:fld id="{625EE319-17F2-425E-9834-44137BCBD66C}" type="slidenum">
              <a:rPr lang="en-US" smtClean="0"/>
              <a:pPr/>
              <a:t>12</a:t>
            </a:fld>
            <a:endParaRPr lang="en-US"/>
          </a:p>
        </p:txBody>
      </p:sp>
    </p:spTree>
    <p:extLst>
      <p:ext uri="{BB962C8B-B14F-4D97-AF65-F5344CB8AC3E}">
        <p14:creationId xmlns:p14="http://schemas.microsoft.com/office/powerpoint/2010/main" val="258136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9DBFDB-C8A6-45BC-A0CD-64A76C6326CE}" type="slidenum">
              <a:rPr lang="en-US" smtClean="0"/>
              <a:pPr>
                <a:defRPr/>
              </a:pPr>
              <a:t>13</a:t>
            </a:fld>
            <a:endParaRPr lang="en-US"/>
          </a:p>
        </p:txBody>
      </p:sp>
    </p:spTree>
    <p:extLst>
      <p:ext uri="{BB962C8B-B14F-4D97-AF65-F5344CB8AC3E}">
        <p14:creationId xmlns:p14="http://schemas.microsoft.com/office/powerpoint/2010/main" val="417316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9DBFDB-C8A6-45BC-A0CD-64A76C6326CE}" type="slidenum">
              <a:rPr lang="en-US" smtClean="0"/>
              <a:pPr>
                <a:defRPr/>
              </a:pPr>
              <a:t>14</a:t>
            </a:fld>
            <a:endParaRPr lang="en-US"/>
          </a:p>
        </p:txBody>
      </p:sp>
    </p:spTree>
    <p:extLst>
      <p:ext uri="{BB962C8B-B14F-4D97-AF65-F5344CB8AC3E}">
        <p14:creationId xmlns:p14="http://schemas.microsoft.com/office/powerpoint/2010/main" val="142863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Uzsvērt, ka slāpekļa bāzu </a:t>
            </a:r>
            <a:r>
              <a:rPr lang="lv-LV" dirty="0" err="1"/>
              <a:t>editori</a:t>
            </a:r>
            <a:r>
              <a:rPr lang="lv-LV" dirty="0"/>
              <a:t> sastāv no </a:t>
            </a:r>
            <a:r>
              <a:rPr lang="lv-LV" dirty="0" err="1"/>
              <a:t>dCas</a:t>
            </a:r>
            <a:r>
              <a:rPr lang="lv-LV" dirty="0"/>
              <a:t>, bet retāk no </a:t>
            </a:r>
            <a:r>
              <a:rPr lang="lv-LV" dirty="0" err="1"/>
              <a:t>nCas</a:t>
            </a:r>
            <a:r>
              <a:rPr lang="lv-LV" dirty="0"/>
              <a:t> enzīma, kas apvienots vienā molekulā ar adenīna vai </a:t>
            </a:r>
            <a:r>
              <a:rPr lang="lv-LV" dirty="0" err="1"/>
              <a:t>citidīna</a:t>
            </a:r>
            <a:r>
              <a:rPr lang="lv-LV" dirty="0"/>
              <a:t> </a:t>
            </a:r>
            <a:r>
              <a:rPr lang="lv-LV" dirty="0" err="1"/>
              <a:t>dezamināzi</a:t>
            </a:r>
            <a:r>
              <a:rPr lang="lv-LV" dirty="0"/>
              <a:t>. </a:t>
            </a:r>
            <a:endParaRPr lang="en-US" dirty="0"/>
          </a:p>
        </p:txBody>
      </p:sp>
      <p:sp>
        <p:nvSpPr>
          <p:cNvPr id="4" name="Slide Number Placeholder 3"/>
          <p:cNvSpPr>
            <a:spLocks noGrp="1"/>
          </p:cNvSpPr>
          <p:nvPr>
            <p:ph type="sldNum" sz="quarter" idx="5"/>
          </p:nvPr>
        </p:nvSpPr>
        <p:spPr/>
        <p:txBody>
          <a:bodyPr/>
          <a:lstStyle/>
          <a:p>
            <a:fld id="{7B975A46-A6EB-4B69-9AC1-9DE158B693AF}" type="slidenum">
              <a:rPr lang="lv-LV" smtClean="0"/>
              <a:t>15</a:t>
            </a:fld>
            <a:endParaRPr lang="lv-LV"/>
          </a:p>
        </p:txBody>
      </p:sp>
    </p:spTree>
    <p:extLst>
      <p:ext uri="{BB962C8B-B14F-4D97-AF65-F5344CB8AC3E}">
        <p14:creationId xmlns:p14="http://schemas.microsoft.com/office/powerpoint/2010/main" val="424752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222212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85063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106475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lv-LV"/>
              <a:t>Rediģēt šablona virsraksta stilu</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en-US"/>
              <a:t>08.10.2021</a:t>
            </a:r>
            <a:endParaRPr lang="lv-LV"/>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v-LV"/>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F4E16B0-9F2A-42DD-9B03-3163A3CDF6CC}" type="slidenum">
              <a:rPr lang="lv-LV" smtClean="0"/>
              <a:t>‹#›</a:t>
            </a:fld>
            <a:endParaRPr lang="lv-LV"/>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00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259822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lv-LV"/>
              <a:t>Rediģēt šablona virsraksta stilu</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F4E16B0-9F2A-42DD-9B03-3163A3CDF6CC}" type="slidenum">
              <a:rPr lang="lv-LV" smtClean="0"/>
              <a:t>‹#›</a:t>
            </a:fld>
            <a:endParaRPr lang="lv-LV"/>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20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r>
              <a:rPr lang="en-US"/>
              <a:t>08.10.2021</a:t>
            </a:r>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2937683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a:t>Rediģēt šablona virsraksta stilu</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r>
              <a:rPr lang="en-US"/>
              <a:t>08.10.2021</a:t>
            </a:r>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2289454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r>
              <a:rPr lang="en-US"/>
              <a:t>08.10.2021</a:t>
            </a:r>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2453783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08.10.2021</a:t>
            </a:r>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96149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v-LV"/>
              <a:t>Rediģēt šablona virsraksta stilu</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r>
              <a:rPr lang="en-US"/>
              <a:t>08.10.2021</a:t>
            </a:r>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218134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2677690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r>
              <a:rPr lang="en-US"/>
              <a:t>08.10.2021</a:t>
            </a:r>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3945699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130375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F4E16B0-9F2A-42DD-9B03-3163A3CDF6CC}" type="slidenum">
              <a:rPr lang="lv-LV" smtClean="0"/>
              <a:t>‹#›</a:t>
            </a:fld>
            <a:endParaRPr lang="lv-LV"/>
          </a:p>
        </p:txBody>
      </p:sp>
    </p:spTree>
    <p:extLst>
      <p:ext uri="{BB962C8B-B14F-4D97-AF65-F5344CB8AC3E}">
        <p14:creationId xmlns:p14="http://schemas.microsoft.com/office/powerpoint/2010/main" val="206564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08.10.2021</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3359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r>
              <a:rPr lang="en-US"/>
              <a:t>08.10.2021</a:t>
            </a:r>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373184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r>
              <a:rPr lang="en-US"/>
              <a:t>08.10.2021</a:t>
            </a:r>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228575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r>
              <a:rPr lang="en-US"/>
              <a:t>08.10.2021</a:t>
            </a:r>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376370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08.10.2021</a:t>
            </a:r>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217644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08.10.2021</a:t>
            </a:r>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156124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08.10.2021</a:t>
            </a:r>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14EE085-EDD7-49A8-841A-507A4A7D552F}" type="slidenum">
              <a:rPr lang="lv-LV" smtClean="0"/>
              <a:t>‹#›</a:t>
            </a:fld>
            <a:endParaRPr lang="lv-LV"/>
          </a:p>
        </p:txBody>
      </p:sp>
    </p:spTree>
    <p:extLst>
      <p:ext uri="{BB962C8B-B14F-4D97-AF65-F5344CB8AC3E}">
        <p14:creationId xmlns:p14="http://schemas.microsoft.com/office/powerpoint/2010/main" val="217064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08.10.2021</a:t>
            </a:r>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EE085-EDD7-49A8-841A-507A4A7D552F}" type="slidenum">
              <a:rPr lang="lv-LV" smtClean="0"/>
              <a:t>‹#›</a:t>
            </a:fld>
            <a:endParaRPr lang="lv-LV"/>
          </a:p>
        </p:txBody>
      </p:sp>
    </p:spTree>
    <p:extLst>
      <p:ext uri="{BB962C8B-B14F-4D97-AF65-F5344CB8AC3E}">
        <p14:creationId xmlns:p14="http://schemas.microsoft.com/office/powerpoint/2010/main" val="107411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r>
              <a:rPr lang="en-US"/>
              <a:t>08.10.2021</a:t>
            </a:r>
            <a:endParaRPr lang="lv-LV"/>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v-LV"/>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F4E16B0-9F2A-42DD-9B03-3163A3CDF6CC}" type="slidenum">
              <a:rPr lang="lv-LV" smtClean="0"/>
              <a:t>‹#›</a:t>
            </a:fld>
            <a:endParaRPr lang="lv-LV"/>
          </a:p>
        </p:txBody>
      </p:sp>
    </p:spTree>
    <p:extLst>
      <p:ext uri="{BB962C8B-B14F-4D97-AF65-F5344CB8AC3E}">
        <p14:creationId xmlns:p14="http://schemas.microsoft.com/office/powerpoint/2010/main" val="1014072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jp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hyperlink" Target="https://eur-lex.europa.eu/eli/reg/2003/1830/2019-07-26"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eur-lex.europa.eu/eli/dir/2009/41/oj" TargetMode="External"/><Relationship Id="rId5" Type="http://schemas.openxmlformats.org/officeDocument/2006/relationships/hyperlink" Target="https://eur-lex.europa.eu/eli/reg/2003/1829/2021-03-27" TargetMode="External"/><Relationship Id="rId4" Type="http://schemas.openxmlformats.org/officeDocument/2006/relationships/hyperlink" Target="https://eur-lex.europa.eu/eli/dir/2001/18/2021-03-27" TargetMode="External"/><Relationship Id="rId9"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1.jpg"/><Relationship Id="rId2" Type="http://schemas.openxmlformats.org/officeDocument/2006/relationships/image" Target="../media/image26.emf"/><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29.emf"/><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97" y="1794837"/>
            <a:ext cx="9144000" cy="1632611"/>
          </a:xfrm>
        </p:spPr>
        <p:txBody>
          <a:bodyPr>
            <a:normAutofit fontScale="90000"/>
          </a:bodyPr>
          <a:lstStyle/>
          <a:p>
            <a:r>
              <a:rPr lang="en-US" sz="3200" dirty="0">
                <a:solidFill>
                  <a:schemeClr val="accent5">
                    <a:lumMod val="75000"/>
                  </a:schemeClr>
                </a:solidFill>
                <a:latin typeface="Arial" panose="020B0604020202020204" pitchFamily="34" charset="0"/>
                <a:cs typeface="Arial" panose="020B0604020202020204" pitchFamily="34" charset="0"/>
              </a:rPr>
              <a:t>Improving adaptability and resilience of perennial ryegrass for safe and sustainable food systems through CRISPR-Cas9 technology - EditGrass4Food</a:t>
            </a:r>
            <a:endParaRPr lang="lv-LV" sz="3200" dirty="0">
              <a:solidFill>
                <a:schemeClr val="accent5">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67752" y="4309062"/>
            <a:ext cx="9144000" cy="1068854"/>
          </a:xfrm>
        </p:spPr>
        <p:txBody>
          <a:bodyPr>
            <a:normAutofit/>
          </a:bodyPr>
          <a:lstStyle/>
          <a:p>
            <a:r>
              <a:rPr lang="lv-LV" dirty="0">
                <a:latin typeface="Arial" panose="020B0604020202020204" pitchFamily="34" charset="0"/>
                <a:cs typeface="Arial" panose="020B0604020202020204" pitchFamily="34" charset="0"/>
              </a:rPr>
              <a:t>«</a:t>
            </a:r>
            <a:r>
              <a:rPr lang="lv-LV" dirty="0" err="1">
                <a:latin typeface="Arial" panose="020B0604020202020204" pitchFamily="34" charset="0"/>
                <a:cs typeface="Arial" panose="020B0604020202020204" pitchFamily="34" charset="0"/>
              </a:rPr>
              <a:t>Edit</a:t>
            </a:r>
            <a:r>
              <a:rPr lang="lv-LV" dirty="0">
                <a:latin typeface="Arial" panose="020B0604020202020204" pitchFamily="34" charset="0"/>
                <a:cs typeface="Arial" panose="020B0604020202020204" pitchFamily="34" charset="0"/>
              </a:rPr>
              <a:t> Grass 4 </a:t>
            </a:r>
            <a:r>
              <a:rPr lang="lv-LV" dirty="0" err="1">
                <a:latin typeface="Arial" panose="020B0604020202020204" pitchFamily="34" charset="0"/>
                <a:cs typeface="Arial" panose="020B0604020202020204" pitchFamily="34" charset="0"/>
              </a:rPr>
              <a:t>Food</a:t>
            </a:r>
            <a:r>
              <a:rPr lang="lv-LV" dirty="0">
                <a:latin typeface="Arial" panose="020B0604020202020204" pitchFamily="34" charset="0"/>
                <a:cs typeface="Arial" panose="020B0604020202020204" pitchFamily="34" charset="0"/>
              </a:rPr>
              <a:t>», </a:t>
            </a:r>
            <a:r>
              <a:rPr lang="lv-LV" dirty="0" err="1">
                <a:latin typeface="Arial" panose="020B0604020202020204" pitchFamily="34" charset="0"/>
                <a:cs typeface="Arial" panose="020B0604020202020204" pitchFamily="34" charset="0"/>
              </a:rPr>
              <a:t>kick-off</a:t>
            </a:r>
            <a:r>
              <a:rPr lang="lv-LV" dirty="0">
                <a:latin typeface="Arial" panose="020B0604020202020204" pitchFamily="34" charset="0"/>
                <a:cs typeface="Arial" panose="020B0604020202020204" pitchFamily="34" charset="0"/>
              </a:rPr>
              <a:t> </a:t>
            </a:r>
            <a:r>
              <a:rPr lang="lv-LV" dirty="0" err="1">
                <a:latin typeface="Arial" panose="020B0604020202020204" pitchFamily="34" charset="0"/>
                <a:cs typeface="Arial" panose="020B0604020202020204" pitchFamily="34" charset="0"/>
              </a:rPr>
              <a:t>meeting</a:t>
            </a:r>
            <a:endParaRPr lang="lv-LV" dirty="0">
              <a:latin typeface="Arial" panose="020B0604020202020204" pitchFamily="34" charset="0"/>
              <a:cs typeface="Arial" panose="020B0604020202020204" pitchFamily="34" charset="0"/>
            </a:endParaRPr>
          </a:p>
          <a:p>
            <a:r>
              <a:rPr lang="lv-LV" dirty="0" err="1">
                <a:latin typeface="Arial" panose="020B0604020202020204" pitchFamily="34" charset="0"/>
                <a:cs typeface="Arial" panose="020B0604020202020204" pitchFamily="34" charset="0"/>
              </a:rPr>
              <a:t>Riga</a:t>
            </a:r>
            <a:r>
              <a:rPr lang="lv-LV" dirty="0">
                <a:latin typeface="Arial" panose="020B0604020202020204" pitchFamily="34" charset="0"/>
                <a:cs typeface="Arial" panose="020B0604020202020204" pitchFamily="34" charset="0"/>
              </a:rPr>
              <a:t>, 8th </a:t>
            </a:r>
            <a:r>
              <a:rPr lang="lv-LV" dirty="0" err="1">
                <a:latin typeface="Arial" panose="020B0604020202020204" pitchFamily="34" charset="0"/>
                <a:cs typeface="Arial" panose="020B0604020202020204" pitchFamily="34" charset="0"/>
              </a:rPr>
              <a:t>October</a:t>
            </a:r>
            <a:r>
              <a:rPr lang="lv-LV" dirty="0">
                <a:latin typeface="Arial" panose="020B0604020202020204" pitchFamily="34" charset="0"/>
                <a:cs typeface="Arial" panose="020B0604020202020204" pitchFamily="34" charset="0"/>
              </a:rPr>
              <a:t>, 2021</a:t>
            </a:r>
          </a:p>
        </p:txBody>
      </p:sp>
      <p:pic>
        <p:nvPicPr>
          <p:cNvPr id="4" name="Picture 3">
            <a:extLst>
              <a:ext uri="{FF2B5EF4-FFF2-40B4-BE49-F238E27FC236}">
                <a16:creationId xmlns:a16="http://schemas.microsoft.com/office/drawing/2014/main" id="{D47D3CB6-A6F3-454A-9775-49E4C8E9EE5D}"/>
              </a:ext>
            </a:extLst>
          </p:cNvPr>
          <p:cNvPicPr>
            <a:picLocks noChangeAspect="1"/>
          </p:cNvPicPr>
          <p:nvPr/>
        </p:nvPicPr>
        <p:blipFill>
          <a:blip r:embed="rId2"/>
          <a:stretch>
            <a:fillRect/>
          </a:stretch>
        </p:blipFill>
        <p:spPr>
          <a:xfrm>
            <a:off x="9995498" y="563202"/>
            <a:ext cx="1221610" cy="937975"/>
          </a:xfrm>
          <a:prstGeom prst="rect">
            <a:avLst/>
          </a:prstGeom>
        </p:spPr>
      </p:pic>
      <p:pic>
        <p:nvPicPr>
          <p:cNvPr id="5" name="Picture 4">
            <a:extLst>
              <a:ext uri="{FF2B5EF4-FFF2-40B4-BE49-F238E27FC236}">
                <a16:creationId xmlns:a16="http://schemas.microsoft.com/office/drawing/2014/main" id="{03C395E6-F5EB-8349-B99B-F3B193B823E9}"/>
              </a:ext>
            </a:extLst>
          </p:cNvPr>
          <p:cNvPicPr>
            <a:picLocks noChangeAspect="1"/>
          </p:cNvPicPr>
          <p:nvPr/>
        </p:nvPicPr>
        <p:blipFill>
          <a:blip r:embed="rId3"/>
          <a:stretch>
            <a:fillRect/>
          </a:stretch>
        </p:blipFill>
        <p:spPr>
          <a:xfrm>
            <a:off x="1412159" y="378796"/>
            <a:ext cx="1901435" cy="1438752"/>
          </a:xfrm>
          <a:prstGeom prst="rect">
            <a:avLst/>
          </a:prstGeom>
        </p:spPr>
      </p:pic>
      <p:sp>
        <p:nvSpPr>
          <p:cNvPr id="6" name="Subtitle 2"/>
          <p:cNvSpPr txBox="1">
            <a:spLocks/>
          </p:cNvSpPr>
          <p:nvPr/>
        </p:nvSpPr>
        <p:spPr>
          <a:xfrm>
            <a:off x="1367752" y="5736312"/>
            <a:ext cx="9144000" cy="6159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latin typeface="Arial" panose="020B0604020202020204" pitchFamily="34" charset="0"/>
                <a:ea typeface="Montserrat"/>
                <a:cs typeface="Arial" panose="020B0604020202020204" pitchFamily="34" charset="0"/>
                <a:sym typeface="Montserrat"/>
              </a:rPr>
              <a:t>“EditGrass4Food”, ID No EEA-RESEARCH-64, Contract No EEZ/BPP/VIAA/2021/4 </a:t>
            </a:r>
            <a:endParaRPr lang="lv-LV" sz="1600" b="1" dirty="0">
              <a:latin typeface="Arial" panose="020B0604020202020204" pitchFamily="34" charset="0"/>
              <a:ea typeface="Montserrat"/>
              <a:cs typeface="Arial" panose="020B0604020202020204" pitchFamily="34" charset="0"/>
              <a:sym typeface="Montserrat"/>
            </a:endParaRPr>
          </a:p>
          <a:p>
            <a:r>
              <a:rPr lang="en-US" sz="1600" b="1" dirty="0">
                <a:latin typeface="Arial" panose="020B0604020202020204" pitchFamily="34" charset="0"/>
                <a:ea typeface="Montserrat"/>
                <a:cs typeface="Arial" panose="020B0604020202020204" pitchFamily="34" charset="0"/>
                <a:sym typeface="Montserrat"/>
              </a:rPr>
              <a:t>is financially supported by European Economic Area (EEA) grants</a:t>
            </a:r>
            <a:endParaRPr lang="en-US" sz="1600" b="1" dirty="0">
              <a:solidFill>
                <a:schemeClr val="dk1"/>
              </a:solidFill>
              <a:latin typeface="Arial" panose="020B0604020202020204" pitchFamily="34" charset="0"/>
              <a:ea typeface="Arial"/>
              <a:cs typeface="Arial" panose="020B0604020202020204" pitchFamily="34" charset="0"/>
              <a:sym typeface="Arial"/>
            </a:endParaRPr>
          </a:p>
          <a:p>
            <a:endParaRPr lang="lv-LV" dirty="0"/>
          </a:p>
        </p:txBody>
      </p:sp>
      <p:sp>
        <p:nvSpPr>
          <p:cNvPr id="7" name="Date Placeholder 6">
            <a:extLst>
              <a:ext uri="{FF2B5EF4-FFF2-40B4-BE49-F238E27FC236}">
                <a16:creationId xmlns:a16="http://schemas.microsoft.com/office/drawing/2014/main" id="{F4912D3A-DD47-411D-8DAC-C053064795BF}"/>
              </a:ext>
            </a:extLst>
          </p:cNvPr>
          <p:cNvSpPr>
            <a:spLocks noGrp="1"/>
          </p:cNvSpPr>
          <p:nvPr>
            <p:ph type="dt" sz="half" idx="10"/>
          </p:nvPr>
        </p:nvSpPr>
        <p:spPr/>
        <p:txBody>
          <a:bodyPr/>
          <a:lstStyle/>
          <a:p>
            <a:r>
              <a:rPr lang="en-US"/>
              <a:t>08.10.2021</a:t>
            </a:r>
            <a:endParaRPr lang="lv-LV"/>
          </a:p>
        </p:txBody>
      </p:sp>
      <p:sp>
        <p:nvSpPr>
          <p:cNvPr id="8" name="Slide Number Placeholder 7">
            <a:extLst>
              <a:ext uri="{FF2B5EF4-FFF2-40B4-BE49-F238E27FC236}">
                <a16:creationId xmlns:a16="http://schemas.microsoft.com/office/drawing/2014/main" id="{75925A3E-3E73-4B60-A123-24FFFB0B80F7}"/>
              </a:ext>
            </a:extLst>
          </p:cNvPr>
          <p:cNvSpPr>
            <a:spLocks noGrp="1"/>
          </p:cNvSpPr>
          <p:nvPr>
            <p:ph type="sldNum" sz="quarter" idx="12"/>
          </p:nvPr>
        </p:nvSpPr>
        <p:spPr/>
        <p:txBody>
          <a:bodyPr/>
          <a:lstStyle/>
          <a:p>
            <a:fld id="{C14EE085-EDD7-49A8-841A-507A4A7D552F}" type="slidenum">
              <a:rPr lang="lv-LV" smtClean="0"/>
              <a:t>1</a:t>
            </a:fld>
            <a:endParaRPr lang="lv-LV"/>
          </a:p>
        </p:txBody>
      </p:sp>
    </p:spTree>
    <p:extLst>
      <p:ext uri="{BB962C8B-B14F-4D97-AF65-F5344CB8AC3E}">
        <p14:creationId xmlns:p14="http://schemas.microsoft.com/office/powerpoint/2010/main" val="1955072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16141A2-F706-4977-9A92-C2E41DE1587E}"/>
              </a:ext>
            </a:extLst>
          </p:cNvPr>
          <p:cNvSpPr>
            <a:spLocks noGrp="1"/>
          </p:cNvSpPr>
          <p:nvPr>
            <p:ph type="dt" sz="half" idx="10"/>
          </p:nvPr>
        </p:nvSpPr>
        <p:spPr/>
        <p:txBody>
          <a:bodyPr/>
          <a:lstStyle/>
          <a:p>
            <a:r>
              <a:rPr lang="en-US"/>
              <a:t>08.10.2021</a:t>
            </a:r>
            <a:endParaRPr lang="lv-LV"/>
          </a:p>
        </p:txBody>
      </p:sp>
      <p:pic>
        <p:nvPicPr>
          <p:cNvPr id="5" name="Picture 4">
            <a:extLst>
              <a:ext uri="{FF2B5EF4-FFF2-40B4-BE49-F238E27FC236}">
                <a16:creationId xmlns:a16="http://schemas.microsoft.com/office/drawing/2014/main" id="{6C95F29B-4FFE-4851-A3CB-F06097F0945D}"/>
              </a:ext>
            </a:extLst>
          </p:cNvPr>
          <p:cNvPicPr>
            <a:picLocks noChangeAspect="1"/>
          </p:cNvPicPr>
          <p:nvPr/>
        </p:nvPicPr>
        <p:blipFill>
          <a:blip r:embed="rId3"/>
          <a:stretch>
            <a:fillRect/>
          </a:stretch>
        </p:blipFill>
        <p:spPr>
          <a:xfrm>
            <a:off x="197390" y="53977"/>
            <a:ext cx="1901435" cy="1438752"/>
          </a:xfrm>
          <a:prstGeom prst="rect">
            <a:avLst/>
          </a:prstGeom>
        </p:spPr>
      </p:pic>
      <p:pic>
        <p:nvPicPr>
          <p:cNvPr id="6" name="Picture 5">
            <a:extLst>
              <a:ext uri="{FF2B5EF4-FFF2-40B4-BE49-F238E27FC236}">
                <a16:creationId xmlns:a16="http://schemas.microsoft.com/office/drawing/2014/main" id="{AEA707C3-ACAB-4F47-ACB5-3B4A3DC65D41}"/>
              </a:ext>
            </a:extLst>
          </p:cNvPr>
          <p:cNvPicPr>
            <a:picLocks noChangeAspect="1"/>
          </p:cNvPicPr>
          <p:nvPr/>
        </p:nvPicPr>
        <p:blipFill>
          <a:blip r:embed="rId4"/>
          <a:stretch>
            <a:fillRect/>
          </a:stretch>
        </p:blipFill>
        <p:spPr>
          <a:xfrm>
            <a:off x="10476956" y="269047"/>
            <a:ext cx="1313607" cy="100861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74206340-C833-40D9-AAC4-6AD04C0D9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92729"/>
            <a:ext cx="12192000" cy="6858000"/>
          </a:xfrm>
          <a:prstGeom prst="rect">
            <a:avLst/>
          </a:prstGeom>
        </p:spPr>
      </p:pic>
      <p:sp>
        <p:nvSpPr>
          <p:cNvPr id="8" name="TextBox 7">
            <a:extLst>
              <a:ext uri="{FF2B5EF4-FFF2-40B4-BE49-F238E27FC236}">
                <a16:creationId xmlns:a16="http://schemas.microsoft.com/office/drawing/2014/main" id="{793823CF-865F-4B4D-86F4-8AB2096C2CDE}"/>
              </a:ext>
            </a:extLst>
          </p:cNvPr>
          <p:cNvSpPr txBox="1"/>
          <p:nvPr/>
        </p:nvSpPr>
        <p:spPr>
          <a:xfrm>
            <a:off x="381928" y="5756185"/>
            <a:ext cx="7568891" cy="1200329"/>
          </a:xfrm>
          <a:prstGeom prst="rect">
            <a:avLst/>
          </a:prstGeom>
          <a:noFill/>
        </p:spPr>
        <p:txBody>
          <a:bodyPr wrap="square">
            <a:spAutoFit/>
          </a:bodyPr>
          <a:lstStyle/>
          <a:p>
            <a:r>
              <a:rPr lang="en-US" dirty="0"/>
              <a:t>"CRISPR leads to the same alterations that happen in nature but much faster and much more precise. More precision leads to more safety. This enabling tool opens the door to obtain better agricultural products" </a:t>
            </a:r>
            <a:r>
              <a:rPr lang="lv-LV" dirty="0"/>
              <a:t> https://twitter.com/InzeDirk/status/1445403656673705993</a:t>
            </a:r>
            <a:endParaRPr lang="en-US" dirty="0"/>
          </a:p>
        </p:txBody>
      </p:sp>
      <p:sp>
        <p:nvSpPr>
          <p:cNvPr id="2" name="Slide Number Placeholder 1">
            <a:extLst>
              <a:ext uri="{FF2B5EF4-FFF2-40B4-BE49-F238E27FC236}">
                <a16:creationId xmlns:a16="http://schemas.microsoft.com/office/drawing/2014/main" id="{50A87D74-D27F-4826-B671-CA80FB5D028A}"/>
              </a:ext>
            </a:extLst>
          </p:cNvPr>
          <p:cNvSpPr>
            <a:spLocks noGrp="1"/>
          </p:cNvSpPr>
          <p:nvPr>
            <p:ph type="sldNum" sz="quarter" idx="12"/>
          </p:nvPr>
        </p:nvSpPr>
        <p:spPr/>
        <p:txBody>
          <a:bodyPr/>
          <a:lstStyle/>
          <a:p>
            <a:fld id="{C14EE085-EDD7-49A8-841A-507A4A7D552F}" type="slidenum">
              <a:rPr lang="lv-LV" smtClean="0"/>
              <a:t>10</a:t>
            </a:fld>
            <a:endParaRPr lang="lv-LV"/>
          </a:p>
        </p:txBody>
      </p:sp>
    </p:spTree>
    <p:extLst>
      <p:ext uri="{BB962C8B-B14F-4D97-AF65-F5344CB8AC3E}">
        <p14:creationId xmlns:p14="http://schemas.microsoft.com/office/powerpoint/2010/main" val="277429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Virsraksts 1">
            <a:extLst>
              <a:ext uri="{FF2B5EF4-FFF2-40B4-BE49-F238E27FC236}">
                <a16:creationId xmlns:a16="http://schemas.microsoft.com/office/drawing/2014/main" id="{BC9295AF-D6CF-4E42-AAE7-10DD381C06BD}"/>
              </a:ext>
            </a:extLst>
          </p:cNvPr>
          <p:cNvSpPr>
            <a:spLocks noGrp="1"/>
          </p:cNvSpPr>
          <p:nvPr>
            <p:ph type="title"/>
          </p:nvPr>
        </p:nvSpPr>
        <p:spPr>
          <a:xfrm>
            <a:off x="7853564" y="857675"/>
            <a:ext cx="3793004" cy="3622844"/>
          </a:xfrm>
        </p:spPr>
        <p:txBody>
          <a:bodyPr vert="horz" lIns="91440" tIns="45720" rIns="91440" bIns="45720" rtlCol="0" anchor="b">
            <a:normAutofit/>
          </a:bodyPr>
          <a:lstStyle/>
          <a:p>
            <a:pPr algn="ctr">
              <a:lnSpc>
                <a:spcPct val="85000"/>
              </a:lnSpc>
            </a:pPr>
            <a:r>
              <a:rPr lang="lv-LV" sz="4000" b="1" cap="all">
                <a:solidFill>
                  <a:srgbClr val="FFFFFF"/>
                </a:solidFill>
              </a:rPr>
              <a:t>Virginijus Siksnys </a:t>
            </a:r>
            <a:br>
              <a:rPr lang="lv-LV" sz="4000" b="1" cap="all">
                <a:solidFill>
                  <a:srgbClr val="FFFFFF"/>
                </a:solidFill>
              </a:rPr>
            </a:br>
            <a:r>
              <a:rPr lang="lv-LV" sz="3200" b="1" cap="all">
                <a:solidFill>
                  <a:srgbClr val="FFFFFF"/>
                </a:solidFill>
              </a:rPr>
              <a:t>Viļņas Biotehnoloģijas institūts </a:t>
            </a:r>
            <a:endParaRPr lang="en-US" sz="3200" b="1" cap="all" dirty="0">
              <a:solidFill>
                <a:srgbClr val="FFFFFF"/>
              </a:solidFill>
            </a:endParaRPr>
          </a:p>
        </p:txBody>
      </p:sp>
      <p:pic>
        <p:nvPicPr>
          <p:cNvPr id="5" name="Attēls 4">
            <a:extLst>
              <a:ext uri="{FF2B5EF4-FFF2-40B4-BE49-F238E27FC236}">
                <a16:creationId xmlns:a16="http://schemas.microsoft.com/office/drawing/2014/main" id="{7D9E1B5F-AB82-4241-922C-7A73A3A157D1}"/>
              </a:ext>
            </a:extLst>
          </p:cNvPr>
          <p:cNvPicPr>
            <a:picLocks noChangeAspect="1"/>
          </p:cNvPicPr>
          <p:nvPr/>
        </p:nvPicPr>
        <p:blipFill rotWithShape="1">
          <a:blip r:embed="rId3"/>
          <a:srcRect r="-2" b="5427"/>
          <a:stretch/>
        </p:blipFill>
        <p:spPr>
          <a:xfrm>
            <a:off x="862702" y="1144491"/>
            <a:ext cx="6045576" cy="5140669"/>
          </a:xfrm>
          <a:prstGeom prst="rect">
            <a:avLst/>
          </a:prstGeom>
        </p:spPr>
      </p:pic>
      <p:sp>
        <p:nvSpPr>
          <p:cNvPr id="3" name="Datuma vietturis 2">
            <a:extLst>
              <a:ext uri="{FF2B5EF4-FFF2-40B4-BE49-F238E27FC236}">
                <a16:creationId xmlns:a16="http://schemas.microsoft.com/office/drawing/2014/main" id="{73BC5ECD-9E42-4886-92C3-41914E9DAF24}"/>
              </a:ext>
            </a:extLst>
          </p:cNvPr>
          <p:cNvSpPr>
            <a:spLocks noGrp="1"/>
          </p:cNvSpPr>
          <p:nvPr>
            <p:ph type="dt" sz="half" idx="10"/>
          </p:nvPr>
        </p:nvSpPr>
        <p:spPr>
          <a:xfrm>
            <a:off x="7853564" y="6223828"/>
            <a:ext cx="2329074"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t>08.10.2021</a:t>
            </a:r>
          </a:p>
        </p:txBody>
      </p:sp>
      <p:pic>
        <p:nvPicPr>
          <p:cNvPr id="15" name="Picture 14">
            <a:extLst>
              <a:ext uri="{FF2B5EF4-FFF2-40B4-BE49-F238E27FC236}">
                <a16:creationId xmlns:a16="http://schemas.microsoft.com/office/drawing/2014/main" id="{28D2DDEA-E96B-4EC9-A125-55097856C42B}"/>
              </a:ext>
            </a:extLst>
          </p:cNvPr>
          <p:cNvPicPr>
            <a:picLocks noChangeAspect="1"/>
          </p:cNvPicPr>
          <p:nvPr/>
        </p:nvPicPr>
        <p:blipFill>
          <a:blip r:embed="rId4"/>
          <a:stretch>
            <a:fillRect/>
          </a:stretch>
        </p:blipFill>
        <p:spPr>
          <a:xfrm>
            <a:off x="197390" y="53977"/>
            <a:ext cx="1901435" cy="1438752"/>
          </a:xfrm>
          <a:prstGeom prst="rect">
            <a:avLst/>
          </a:prstGeom>
        </p:spPr>
      </p:pic>
      <p:pic>
        <p:nvPicPr>
          <p:cNvPr id="17" name="Picture 16">
            <a:extLst>
              <a:ext uri="{FF2B5EF4-FFF2-40B4-BE49-F238E27FC236}">
                <a16:creationId xmlns:a16="http://schemas.microsoft.com/office/drawing/2014/main" id="{3FDB53E8-2588-437F-9F84-2B743A64CE34}"/>
              </a:ext>
            </a:extLst>
          </p:cNvPr>
          <p:cNvPicPr>
            <a:picLocks noChangeAspect="1"/>
          </p:cNvPicPr>
          <p:nvPr/>
        </p:nvPicPr>
        <p:blipFill>
          <a:blip r:embed="rId5"/>
          <a:stretch>
            <a:fillRect/>
          </a:stretch>
        </p:blipFill>
        <p:spPr>
          <a:xfrm>
            <a:off x="10476956" y="269047"/>
            <a:ext cx="1313607" cy="1008612"/>
          </a:xfrm>
          <a:prstGeom prst="rect">
            <a:avLst/>
          </a:prstGeom>
        </p:spPr>
      </p:pic>
      <p:sp>
        <p:nvSpPr>
          <p:cNvPr id="7" name="Slide Number Placeholder 6">
            <a:extLst>
              <a:ext uri="{FF2B5EF4-FFF2-40B4-BE49-F238E27FC236}">
                <a16:creationId xmlns:a16="http://schemas.microsoft.com/office/drawing/2014/main" id="{83A31E55-5886-411B-8E32-5671840A22EB}"/>
              </a:ext>
            </a:extLst>
          </p:cNvPr>
          <p:cNvSpPr>
            <a:spLocks noGrp="1"/>
          </p:cNvSpPr>
          <p:nvPr>
            <p:ph type="sldNum" sz="quarter" idx="12"/>
          </p:nvPr>
        </p:nvSpPr>
        <p:spPr/>
        <p:txBody>
          <a:bodyPr/>
          <a:lstStyle/>
          <a:p>
            <a:fld id="{DF4E16B0-9F2A-42DD-9B03-3163A3CDF6CC}" type="slidenum">
              <a:rPr lang="lv-LV" smtClean="0"/>
              <a:t>11</a:t>
            </a:fld>
            <a:endParaRPr lang="lv-LV"/>
          </a:p>
        </p:txBody>
      </p:sp>
    </p:spTree>
    <p:extLst>
      <p:ext uri="{BB962C8B-B14F-4D97-AF65-F5344CB8AC3E}">
        <p14:creationId xmlns:p14="http://schemas.microsoft.com/office/powerpoint/2010/main" val="316154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Virsraksts 6">
            <a:extLst>
              <a:ext uri="{FF2B5EF4-FFF2-40B4-BE49-F238E27FC236}">
                <a16:creationId xmlns:a16="http://schemas.microsoft.com/office/drawing/2014/main" id="{FA68FCCA-842B-41E9-9CC7-0B8190B200EC}"/>
              </a:ext>
            </a:extLst>
          </p:cNvPr>
          <p:cNvSpPr>
            <a:spLocks noGrp="1"/>
          </p:cNvSpPr>
          <p:nvPr>
            <p:ph type="title"/>
          </p:nvPr>
        </p:nvSpPr>
        <p:spPr>
          <a:xfrm>
            <a:off x="5023952" y="609600"/>
            <a:ext cx="6110892" cy="1356360"/>
          </a:xfrm>
        </p:spPr>
        <p:txBody>
          <a:bodyPr vert="horz" lIns="91440" tIns="45720" rIns="91440" bIns="45720" rtlCol="0" anchor="ctr">
            <a:normAutofit fontScale="90000"/>
          </a:bodyPr>
          <a:lstStyle/>
          <a:p>
            <a:r>
              <a:rPr lang="en-US" sz="4100" dirty="0">
                <a:solidFill>
                  <a:schemeClr val="accent1">
                    <a:lumMod val="50000"/>
                  </a:schemeClr>
                </a:solidFill>
              </a:rPr>
              <a:t>Natural adaptive CRISPR/Cas9 immune system from bacteria</a:t>
            </a:r>
          </a:p>
        </p:txBody>
      </p:sp>
      <p:pic>
        <p:nvPicPr>
          <p:cNvPr id="3" name="Picture 2" descr="Diagram&#10;&#10;Description automatically generated">
            <a:extLst>
              <a:ext uri="{FF2B5EF4-FFF2-40B4-BE49-F238E27FC236}">
                <a16:creationId xmlns:a16="http://schemas.microsoft.com/office/drawing/2014/main" id="{102F108E-9BA1-43A0-987D-436237DD4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9" y="488850"/>
            <a:ext cx="3630781" cy="2822931"/>
          </a:xfrm>
          <a:prstGeom prst="rect">
            <a:avLst/>
          </a:prstGeom>
        </p:spPr>
      </p:pic>
      <p:pic>
        <p:nvPicPr>
          <p:cNvPr id="5" name="Picture 4" descr="Diagram&#10;&#10;Description automatically generated"/>
          <p:cNvPicPr>
            <a:picLocks noChangeAspect="1"/>
          </p:cNvPicPr>
          <p:nvPr/>
        </p:nvPicPr>
        <p:blipFill>
          <a:blip r:embed="rId4"/>
          <a:stretch>
            <a:fillRect/>
          </a:stretch>
        </p:blipFill>
        <p:spPr>
          <a:xfrm>
            <a:off x="1672783" y="3311781"/>
            <a:ext cx="2637267" cy="3235912"/>
          </a:xfrm>
          <a:prstGeom prst="rect">
            <a:avLst/>
          </a:prstGeom>
        </p:spPr>
      </p:pic>
      <p:sp>
        <p:nvSpPr>
          <p:cNvPr id="6" name="TextBox 5"/>
          <p:cNvSpPr txBox="1"/>
          <p:nvPr/>
        </p:nvSpPr>
        <p:spPr>
          <a:xfrm>
            <a:off x="5196114" y="2601672"/>
            <a:ext cx="6110892" cy="3384395"/>
          </a:xfrm>
          <a:prstGeom prst="rect">
            <a:avLst/>
          </a:prstGeom>
        </p:spPr>
        <p:txBody>
          <a:bodyPr vert="horz" lIns="91440" tIns="45720" rIns="91440" bIns="45720" rtlCol="0">
            <a:normAutofit/>
          </a:bodyPr>
          <a:lstStyle/>
          <a:p>
            <a:pPr indent="-182880">
              <a:lnSpc>
                <a:spcPct val="90000"/>
              </a:lnSpc>
              <a:spcAft>
                <a:spcPts val="600"/>
              </a:spcAft>
              <a:buClr>
                <a:schemeClr val="accent1"/>
              </a:buClr>
              <a:buSzPct val="80000"/>
              <a:buFont typeface="Corbel" pitchFamily="34" charset="0"/>
              <a:buChar char="•"/>
            </a:pPr>
            <a:r>
              <a:rPr lang="en-US" dirty="0" err="1">
                <a:solidFill>
                  <a:schemeClr val="accent1">
                    <a:lumMod val="50000"/>
                  </a:schemeClr>
                </a:solidFill>
              </a:rPr>
              <a:t>Semenova</a:t>
            </a:r>
            <a:r>
              <a:rPr lang="en-US" dirty="0">
                <a:solidFill>
                  <a:schemeClr val="accent1">
                    <a:lumMod val="50000"/>
                  </a:schemeClr>
                </a:solidFill>
              </a:rPr>
              <a:t> E, </a:t>
            </a:r>
            <a:r>
              <a:rPr lang="en-US" dirty="0" err="1">
                <a:solidFill>
                  <a:schemeClr val="accent1">
                    <a:lumMod val="50000"/>
                  </a:schemeClr>
                </a:solidFill>
              </a:rPr>
              <a:t>Severinov</a:t>
            </a:r>
            <a:r>
              <a:rPr lang="en-US" dirty="0">
                <a:solidFill>
                  <a:schemeClr val="accent1">
                    <a:lumMod val="50000"/>
                  </a:schemeClr>
                </a:solidFill>
              </a:rPr>
              <a:t> K (2017) Interdependencies Between the Adaptation and Interference Modules Guide Efficient CRISPR-Cas Immunity. pp 51-62</a:t>
            </a:r>
          </a:p>
          <a:p>
            <a:pPr indent="-182880">
              <a:lnSpc>
                <a:spcPct val="90000"/>
              </a:lnSpc>
              <a:spcAft>
                <a:spcPts val="600"/>
              </a:spcAft>
              <a:buClr>
                <a:schemeClr val="accent1"/>
              </a:buClr>
              <a:buSzPct val="80000"/>
              <a:buFont typeface="Corbel" pitchFamily="34" charset="0"/>
              <a:buChar char="•"/>
            </a:pPr>
            <a:endParaRPr lang="lv-LV" dirty="0">
              <a:solidFill>
                <a:schemeClr val="accent1">
                  <a:lumMod val="50000"/>
                </a:schemeClr>
              </a:solidFill>
            </a:endParaRPr>
          </a:p>
          <a:p>
            <a:pPr indent="-182880">
              <a:lnSpc>
                <a:spcPct val="90000"/>
              </a:lnSpc>
              <a:spcAft>
                <a:spcPts val="600"/>
              </a:spcAft>
              <a:buClr>
                <a:schemeClr val="accent1"/>
              </a:buClr>
              <a:buSzPct val="80000"/>
              <a:buFont typeface="Corbel" pitchFamily="34" charset="0"/>
              <a:buChar char="•"/>
            </a:pPr>
            <a:r>
              <a:rPr lang="en-US" dirty="0">
                <a:solidFill>
                  <a:schemeClr val="accent1">
                    <a:lumMod val="50000"/>
                  </a:schemeClr>
                </a:solidFill>
              </a:rPr>
              <a:t>Rath et al. (2015) The CRISPR-Cas immune system: Biology, mechanisms and applications. </a:t>
            </a:r>
            <a:r>
              <a:rPr lang="en-US" dirty="0" err="1">
                <a:solidFill>
                  <a:schemeClr val="accent1">
                    <a:lumMod val="50000"/>
                  </a:schemeClr>
                </a:solidFill>
              </a:rPr>
              <a:t>Biochimie</a:t>
            </a:r>
            <a:r>
              <a:rPr lang="en-US" dirty="0">
                <a:solidFill>
                  <a:schemeClr val="accent1">
                    <a:lumMod val="50000"/>
                  </a:schemeClr>
                </a:solidFill>
              </a:rPr>
              <a:t>, 117:119</a:t>
            </a:r>
          </a:p>
        </p:txBody>
      </p:sp>
      <p:sp>
        <p:nvSpPr>
          <p:cNvPr id="4" name="Date Placeholder 3"/>
          <p:cNvSpPr>
            <a:spLocks noGrp="1"/>
          </p:cNvSpPr>
          <p:nvPr>
            <p:ph type="dt" sz="half" idx="10"/>
          </p:nvPr>
        </p:nvSpPr>
        <p:spPr>
          <a:xfrm>
            <a:off x="1142996" y="6223828"/>
            <a:ext cx="2329074" cy="365125"/>
          </a:xfrm>
        </p:spPr>
        <p:txBody>
          <a:bodyPr vert="horz" lIns="91440" tIns="45720" rIns="91440" bIns="45720" rtlCol="0" anchor="ctr">
            <a:normAutofit/>
          </a:bodyPr>
          <a:lstStyle/>
          <a:p>
            <a:pPr defTabSz="457200">
              <a:spcAft>
                <a:spcPts val="600"/>
              </a:spcAft>
            </a:pPr>
            <a:r>
              <a:rPr lang="en-US" kern="1200">
                <a:solidFill>
                  <a:schemeClr val="accent1"/>
                </a:solidFill>
                <a:latin typeface="+mn-lt"/>
                <a:ea typeface="+mn-ea"/>
                <a:cs typeface="+mn-cs"/>
              </a:rPr>
              <a:t>08.10.2021</a:t>
            </a:r>
            <a:endParaRPr lang="en-US" kern="1200" dirty="0">
              <a:solidFill>
                <a:schemeClr val="accent1"/>
              </a:solidFill>
              <a:latin typeface="+mn-lt"/>
              <a:ea typeface="+mn-ea"/>
              <a:cs typeface="+mn-cs"/>
            </a:endParaRPr>
          </a:p>
        </p:txBody>
      </p:sp>
      <p:pic>
        <p:nvPicPr>
          <p:cNvPr id="20" name="Picture 19">
            <a:extLst>
              <a:ext uri="{FF2B5EF4-FFF2-40B4-BE49-F238E27FC236}">
                <a16:creationId xmlns:a16="http://schemas.microsoft.com/office/drawing/2014/main" id="{CEEE2737-ECAF-4C3E-AF49-FD035A5E1788}"/>
              </a:ext>
            </a:extLst>
          </p:cNvPr>
          <p:cNvPicPr>
            <a:picLocks noChangeAspect="1"/>
          </p:cNvPicPr>
          <p:nvPr/>
        </p:nvPicPr>
        <p:blipFill>
          <a:blip r:embed="rId5"/>
          <a:stretch>
            <a:fillRect/>
          </a:stretch>
        </p:blipFill>
        <p:spPr>
          <a:xfrm>
            <a:off x="5476466" y="4547315"/>
            <a:ext cx="1901435" cy="1438752"/>
          </a:xfrm>
          <a:prstGeom prst="rect">
            <a:avLst/>
          </a:prstGeom>
        </p:spPr>
      </p:pic>
      <p:pic>
        <p:nvPicPr>
          <p:cNvPr id="22" name="Picture 21">
            <a:extLst>
              <a:ext uri="{FF2B5EF4-FFF2-40B4-BE49-F238E27FC236}">
                <a16:creationId xmlns:a16="http://schemas.microsoft.com/office/drawing/2014/main" id="{C1499687-C44B-4639-A8F2-DAA5176F3235}"/>
              </a:ext>
            </a:extLst>
          </p:cNvPr>
          <p:cNvPicPr>
            <a:picLocks noChangeAspect="1"/>
          </p:cNvPicPr>
          <p:nvPr/>
        </p:nvPicPr>
        <p:blipFill>
          <a:blip r:embed="rId6"/>
          <a:stretch>
            <a:fillRect/>
          </a:stretch>
        </p:blipFill>
        <p:spPr>
          <a:xfrm>
            <a:off x="9967875" y="4929737"/>
            <a:ext cx="1313607" cy="1008612"/>
          </a:xfrm>
          <a:prstGeom prst="rect">
            <a:avLst/>
          </a:prstGeom>
        </p:spPr>
      </p:pic>
      <p:sp>
        <p:nvSpPr>
          <p:cNvPr id="8" name="Slide Number Placeholder 7">
            <a:extLst>
              <a:ext uri="{FF2B5EF4-FFF2-40B4-BE49-F238E27FC236}">
                <a16:creationId xmlns:a16="http://schemas.microsoft.com/office/drawing/2014/main" id="{F90E4E4B-D634-4680-A20F-8A3EA79A6C10}"/>
              </a:ext>
            </a:extLst>
          </p:cNvPr>
          <p:cNvSpPr>
            <a:spLocks noGrp="1"/>
          </p:cNvSpPr>
          <p:nvPr>
            <p:ph type="sldNum" sz="quarter" idx="12"/>
          </p:nvPr>
        </p:nvSpPr>
        <p:spPr/>
        <p:txBody>
          <a:bodyPr/>
          <a:lstStyle/>
          <a:p>
            <a:fld id="{DF4E16B0-9F2A-42DD-9B03-3163A3CDF6CC}" type="slidenum">
              <a:rPr lang="lv-LV" smtClean="0"/>
              <a:t>12</a:t>
            </a:fld>
            <a:endParaRPr lang="lv-LV"/>
          </a:p>
        </p:txBody>
      </p:sp>
    </p:spTree>
    <p:extLst>
      <p:ext uri="{BB962C8B-B14F-4D97-AF65-F5344CB8AC3E}">
        <p14:creationId xmlns:p14="http://schemas.microsoft.com/office/powerpoint/2010/main" val="200801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7558564" y="609600"/>
            <a:ext cx="3912583" cy="1356360"/>
          </a:xfrm>
        </p:spPr>
        <p:txBody>
          <a:bodyPr vert="horz" lIns="91440" tIns="45720" rIns="91440" bIns="45720" rtlCol="0" anchor="ctr">
            <a:normAutofit/>
          </a:bodyPr>
          <a:lstStyle/>
          <a:p>
            <a:r>
              <a:rPr lang="en-US" sz="3200" dirty="0">
                <a:solidFill>
                  <a:schemeClr val="accent1">
                    <a:lumMod val="50000"/>
                  </a:schemeClr>
                </a:solidFill>
              </a:rPr>
              <a:t>Genome editing with CRISP</a:t>
            </a:r>
            <a:r>
              <a:rPr lang="lv-LV" sz="3200" dirty="0">
                <a:solidFill>
                  <a:schemeClr val="accent1">
                    <a:lumMod val="50000"/>
                  </a:schemeClr>
                </a:solidFill>
              </a:rPr>
              <a:t>R</a:t>
            </a:r>
            <a:r>
              <a:rPr lang="en-US" sz="3200" dirty="0">
                <a:solidFill>
                  <a:schemeClr val="accent1">
                    <a:lumMod val="50000"/>
                  </a:schemeClr>
                </a:solidFill>
              </a:rPr>
              <a:t>/Cas9</a:t>
            </a:r>
          </a:p>
        </p:txBody>
      </p:sp>
      <p:pic>
        <p:nvPicPr>
          <p:cNvPr id="6" name="Picture 5"/>
          <p:cNvPicPr>
            <a:picLocks noChangeAspect="1"/>
          </p:cNvPicPr>
          <p:nvPr/>
        </p:nvPicPr>
        <p:blipFill>
          <a:blip r:embed="rId3"/>
          <a:stretch>
            <a:fillRect/>
          </a:stretch>
        </p:blipFill>
        <p:spPr>
          <a:xfrm>
            <a:off x="872064" y="1071663"/>
            <a:ext cx="6045576" cy="4712693"/>
          </a:xfrm>
          <a:prstGeom prst="rect">
            <a:avLst/>
          </a:prstGeom>
        </p:spPr>
      </p:pic>
      <p:sp>
        <p:nvSpPr>
          <p:cNvPr id="4" name="Rectangle 3"/>
          <p:cNvSpPr/>
          <p:nvPr/>
        </p:nvSpPr>
        <p:spPr>
          <a:xfrm>
            <a:off x="7558564" y="2057400"/>
            <a:ext cx="3912583" cy="4038600"/>
          </a:xfrm>
          <a:prstGeom prst="rect">
            <a:avLst/>
          </a:prstGeom>
        </p:spPr>
        <p:txBody>
          <a:bodyPr vert="horz" lIns="91440" tIns="45720" rIns="91440" bIns="45720" rtlCol="0">
            <a:normAutofit/>
          </a:bodyPr>
          <a:lstStyle/>
          <a:p>
            <a:pPr>
              <a:lnSpc>
                <a:spcPct val="90000"/>
              </a:lnSpc>
              <a:spcAft>
                <a:spcPts val="600"/>
              </a:spcAft>
              <a:buClr>
                <a:schemeClr val="accent1"/>
              </a:buClr>
              <a:buSzPct val="80000"/>
            </a:pPr>
            <a:r>
              <a:rPr lang="en-US" sz="1600" dirty="0">
                <a:solidFill>
                  <a:schemeClr val="accent1">
                    <a:lumMod val="50000"/>
                  </a:schemeClr>
                </a:solidFill>
              </a:rPr>
              <a:t>Paul and Qi (2016) CRISPR/Cas9 for plant genome editing: accomplishments, problems and prospects. Plant Cell Rep, 35:1417. </a:t>
            </a:r>
          </a:p>
        </p:txBody>
      </p:sp>
      <p:sp>
        <p:nvSpPr>
          <p:cNvPr id="3" name="Date Placeholder 2"/>
          <p:cNvSpPr>
            <a:spLocks noGrp="1"/>
          </p:cNvSpPr>
          <p:nvPr>
            <p:ph type="dt" sz="half" idx="10"/>
          </p:nvPr>
        </p:nvSpPr>
        <p:spPr>
          <a:xfrm>
            <a:off x="1142996" y="6223828"/>
            <a:ext cx="2329074" cy="365125"/>
          </a:xfrm>
        </p:spPr>
        <p:txBody>
          <a:bodyPr vert="horz" lIns="91440" tIns="45720" rIns="91440" bIns="45720" rtlCol="0" anchor="ctr">
            <a:normAutofit/>
          </a:bodyPr>
          <a:lstStyle/>
          <a:p>
            <a:pPr>
              <a:spcAft>
                <a:spcPts val="600"/>
              </a:spcAft>
            </a:pPr>
            <a:r>
              <a:rPr lang="en-US"/>
              <a:t>08.10.2021</a:t>
            </a:r>
          </a:p>
        </p:txBody>
      </p:sp>
      <p:pic>
        <p:nvPicPr>
          <p:cNvPr id="8" name="Picture 7">
            <a:extLst>
              <a:ext uri="{FF2B5EF4-FFF2-40B4-BE49-F238E27FC236}">
                <a16:creationId xmlns:a16="http://schemas.microsoft.com/office/drawing/2014/main" id="{FA704836-308D-4A0E-ACC4-0BC6EAD92C33}"/>
              </a:ext>
            </a:extLst>
          </p:cNvPr>
          <p:cNvPicPr>
            <a:picLocks noChangeAspect="1"/>
          </p:cNvPicPr>
          <p:nvPr/>
        </p:nvPicPr>
        <p:blipFill>
          <a:blip r:embed="rId4"/>
          <a:stretch>
            <a:fillRect/>
          </a:stretch>
        </p:blipFill>
        <p:spPr>
          <a:xfrm>
            <a:off x="7613420" y="4657248"/>
            <a:ext cx="1901435" cy="1438752"/>
          </a:xfrm>
          <a:prstGeom prst="rect">
            <a:avLst/>
          </a:prstGeom>
        </p:spPr>
      </p:pic>
      <p:pic>
        <p:nvPicPr>
          <p:cNvPr id="9" name="Picture 8">
            <a:extLst>
              <a:ext uri="{FF2B5EF4-FFF2-40B4-BE49-F238E27FC236}">
                <a16:creationId xmlns:a16="http://schemas.microsoft.com/office/drawing/2014/main" id="{EC6A4D5D-E23E-48F5-9FF6-B401D15BB9B2}"/>
              </a:ext>
            </a:extLst>
          </p:cNvPr>
          <p:cNvPicPr>
            <a:picLocks noChangeAspect="1"/>
          </p:cNvPicPr>
          <p:nvPr/>
        </p:nvPicPr>
        <p:blipFill>
          <a:blip r:embed="rId5"/>
          <a:stretch>
            <a:fillRect/>
          </a:stretch>
        </p:blipFill>
        <p:spPr>
          <a:xfrm>
            <a:off x="9967875" y="4929737"/>
            <a:ext cx="1313607" cy="1008612"/>
          </a:xfrm>
          <a:prstGeom prst="rect">
            <a:avLst/>
          </a:prstGeom>
        </p:spPr>
      </p:pic>
      <p:sp>
        <p:nvSpPr>
          <p:cNvPr id="2" name="Slide Number Placeholder 1">
            <a:extLst>
              <a:ext uri="{FF2B5EF4-FFF2-40B4-BE49-F238E27FC236}">
                <a16:creationId xmlns:a16="http://schemas.microsoft.com/office/drawing/2014/main" id="{B6B6EF06-F897-4181-BF61-45670873D5E6}"/>
              </a:ext>
            </a:extLst>
          </p:cNvPr>
          <p:cNvSpPr>
            <a:spLocks noGrp="1"/>
          </p:cNvSpPr>
          <p:nvPr>
            <p:ph type="sldNum" sz="quarter" idx="12"/>
          </p:nvPr>
        </p:nvSpPr>
        <p:spPr/>
        <p:txBody>
          <a:bodyPr/>
          <a:lstStyle/>
          <a:p>
            <a:fld id="{DF4E16B0-9F2A-42DD-9B03-3163A3CDF6CC}" type="slidenum">
              <a:rPr lang="lv-LV" smtClean="0"/>
              <a:t>13</a:t>
            </a:fld>
            <a:endParaRPr lang="lv-LV"/>
          </a:p>
        </p:txBody>
      </p:sp>
    </p:spTree>
    <p:extLst>
      <p:ext uri="{BB962C8B-B14F-4D97-AF65-F5344CB8AC3E}">
        <p14:creationId xmlns:p14="http://schemas.microsoft.com/office/powerpoint/2010/main" val="76953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7558564" y="609600"/>
            <a:ext cx="3912583" cy="1356360"/>
          </a:xfrm>
        </p:spPr>
        <p:txBody>
          <a:bodyPr vert="horz" lIns="91440" tIns="45720" rIns="91440" bIns="45720" rtlCol="0" anchor="ctr">
            <a:normAutofit/>
          </a:bodyPr>
          <a:lstStyle/>
          <a:p>
            <a:r>
              <a:rPr lang="en-US" sz="3000" dirty="0">
                <a:solidFill>
                  <a:schemeClr val="accent1">
                    <a:lumMod val="50000"/>
                  </a:schemeClr>
                </a:solidFill>
              </a:rPr>
              <a:t>CRISPR/Cas9 system has many different applications </a:t>
            </a:r>
          </a:p>
        </p:txBody>
      </p:sp>
      <p:pic>
        <p:nvPicPr>
          <p:cNvPr id="8198" name="Picture 6" descr="Diagram&#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2064" y="979551"/>
            <a:ext cx="6045576" cy="48969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58564" y="2057400"/>
            <a:ext cx="3912583" cy="4038600"/>
          </a:xfrm>
          <a:prstGeom prst="rect">
            <a:avLst/>
          </a:prstGeom>
        </p:spPr>
        <p:txBody>
          <a:bodyPr vert="horz" lIns="91440" tIns="45720" rIns="91440" bIns="45720" rtlCol="0">
            <a:normAutofit/>
          </a:bodyPr>
          <a:lstStyle/>
          <a:p>
            <a:pPr>
              <a:lnSpc>
                <a:spcPct val="90000"/>
              </a:lnSpc>
              <a:spcAft>
                <a:spcPts val="600"/>
              </a:spcAft>
              <a:buClr>
                <a:schemeClr val="accent1"/>
              </a:buClr>
              <a:buSzPct val="80000"/>
            </a:pPr>
            <a:r>
              <a:rPr lang="en-US" sz="1600" dirty="0">
                <a:solidFill>
                  <a:schemeClr val="accent1">
                    <a:lumMod val="50000"/>
                  </a:schemeClr>
                </a:solidFill>
              </a:rPr>
              <a:t>Sander, J.D., and </a:t>
            </a:r>
            <a:r>
              <a:rPr lang="en-US" sz="1600" dirty="0" err="1">
                <a:solidFill>
                  <a:schemeClr val="accent1">
                    <a:lumMod val="50000"/>
                  </a:schemeClr>
                </a:solidFill>
              </a:rPr>
              <a:t>Joung</a:t>
            </a:r>
            <a:r>
              <a:rPr lang="en-US" sz="1600" dirty="0">
                <a:solidFill>
                  <a:schemeClr val="accent1">
                    <a:lumMod val="50000"/>
                  </a:schemeClr>
                </a:solidFill>
              </a:rPr>
              <a:t>, J.K. (2014). CRISPR-Cas systems for editing, regulating and targeting genomes. Nat Biotech</a:t>
            </a:r>
            <a:r>
              <a:rPr lang="en-US" sz="1600" i="1" dirty="0">
                <a:solidFill>
                  <a:schemeClr val="accent1">
                    <a:lumMod val="50000"/>
                  </a:schemeClr>
                </a:solidFill>
              </a:rPr>
              <a:t> 32</a:t>
            </a:r>
            <a:r>
              <a:rPr lang="en-US" sz="1600" dirty="0">
                <a:solidFill>
                  <a:schemeClr val="accent1">
                    <a:lumMod val="50000"/>
                  </a:schemeClr>
                </a:solidFill>
              </a:rPr>
              <a:t>, 347-355.</a:t>
            </a:r>
          </a:p>
        </p:txBody>
      </p:sp>
      <p:sp>
        <p:nvSpPr>
          <p:cNvPr id="3" name="Date Placeholder 2"/>
          <p:cNvSpPr>
            <a:spLocks noGrp="1"/>
          </p:cNvSpPr>
          <p:nvPr>
            <p:ph type="dt" sz="half" idx="10"/>
          </p:nvPr>
        </p:nvSpPr>
        <p:spPr>
          <a:xfrm>
            <a:off x="1142996" y="6223828"/>
            <a:ext cx="2329074" cy="365125"/>
          </a:xfrm>
        </p:spPr>
        <p:txBody>
          <a:bodyPr vert="horz" lIns="91440" tIns="45720" rIns="91440" bIns="45720" rtlCol="0" anchor="ctr">
            <a:normAutofit/>
          </a:bodyPr>
          <a:lstStyle/>
          <a:p>
            <a:pPr>
              <a:spcAft>
                <a:spcPts val="600"/>
              </a:spcAft>
            </a:pPr>
            <a:r>
              <a:rPr lang="en-US"/>
              <a:t>08.10.2021</a:t>
            </a:r>
          </a:p>
        </p:txBody>
      </p:sp>
      <p:pic>
        <p:nvPicPr>
          <p:cNvPr id="8" name="Picture 7">
            <a:extLst>
              <a:ext uri="{FF2B5EF4-FFF2-40B4-BE49-F238E27FC236}">
                <a16:creationId xmlns:a16="http://schemas.microsoft.com/office/drawing/2014/main" id="{8F997F07-8F92-4ADA-8B94-415B5AD99530}"/>
              </a:ext>
            </a:extLst>
          </p:cNvPr>
          <p:cNvPicPr>
            <a:picLocks noChangeAspect="1"/>
          </p:cNvPicPr>
          <p:nvPr/>
        </p:nvPicPr>
        <p:blipFill>
          <a:blip r:embed="rId4"/>
          <a:stretch>
            <a:fillRect/>
          </a:stretch>
        </p:blipFill>
        <p:spPr>
          <a:xfrm>
            <a:off x="7613420" y="4657248"/>
            <a:ext cx="1901435" cy="1438752"/>
          </a:xfrm>
          <a:prstGeom prst="rect">
            <a:avLst/>
          </a:prstGeom>
        </p:spPr>
      </p:pic>
      <p:pic>
        <p:nvPicPr>
          <p:cNvPr id="9" name="Picture 8">
            <a:extLst>
              <a:ext uri="{FF2B5EF4-FFF2-40B4-BE49-F238E27FC236}">
                <a16:creationId xmlns:a16="http://schemas.microsoft.com/office/drawing/2014/main" id="{09C88FB5-2874-4E3B-9C76-B29111A34DAD}"/>
              </a:ext>
            </a:extLst>
          </p:cNvPr>
          <p:cNvPicPr>
            <a:picLocks noChangeAspect="1"/>
          </p:cNvPicPr>
          <p:nvPr/>
        </p:nvPicPr>
        <p:blipFill>
          <a:blip r:embed="rId5"/>
          <a:stretch>
            <a:fillRect/>
          </a:stretch>
        </p:blipFill>
        <p:spPr>
          <a:xfrm>
            <a:off x="9967875" y="4929737"/>
            <a:ext cx="1313607" cy="1008612"/>
          </a:xfrm>
          <a:prstGeom prst="rect">
            <a:avLst/>
          </a:prstGeom>
        </p:spPr>
      </p:pic>
      <p:sp>
        <p:nvSpPr>
          <p:cNvPr id="2" name="Slide Number Placeholder 1">
            <a:extLst>
              <a:ext uri="{FF2B5EF4-FFF2-40B4-BE49-F238E27FC236}">
                <a16:creationId xmlns:a16="http://schemas.microsoft.com/office/drawing/2014/main" id="{5C4A430A-661D-40D1-BFEE-7196093B2A33}"/>
              </a:ext>
            </a:extLst>
          </p:cNvPr>
          <p:cNvSpPr>
            <a:spLocks noGrp="1"/>
          </p:cNvSpPr>
          <p:nvPr>
            <p:ph type="sldNum" sz="quarter" idx="12"/>
          </p:nvPr>
        </p:nvSpPr>
        <p:spPr/>
        <p:txBody>
          <a:bodyPr/>
          <a:lstStyle/>
          <a:p>
            <a:fld id="{DF4E16B0-9F2A-42DD-9B03-3163A3CDF6CC}" type="slidenum">
              <a:rPr lang="lv-LV" smtClean="0"/>
              <a:t>14</a:t>
            </a:fld>
            <a:endParaRPr lang="lv-LV"/>
          </a:p>
        </p:txBody>
      </p:sp>
    </p:spTree>
    <p:extLst>
      <p:ext uri="{BB962C8B-B14F-4D97-AF65-F5344CB8AC3E}">
        <p14:creationId xmlns:p14="http://schemas.microsoft.com/office/powerpoint/2010/main" val="110895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A548-F475-4E59-9DA5-4A9969052104}"/>
              </a:ext>
            </a:extLst>
          </p:cNvPr>
          <p:cNvSpPr>
            <a:spLocks noGrp="1"/>
          </p:cNvSpPr>
          <p:nvPr>
            <p:ph type="title"/>
          </p:nvPr>
        </p:nvSpPr>
        <p:spPr>
          <a:xfrm>
            <a:off x="503464" y="609600"/>
            <a:ext cx="4183918" cy="1356360"/>
          </a:xfrm>
        </p:spPr>
        <p:txBody>
          <a:bodyPr/>
          <a:lstStyle/>
          <a:p>
            <a:r>
              <a:rPr lang="lv-LV" dirty="0" err="1">
                <a:solidFill>
                  <a:schemeClr val="accent1">
                    <a:lumMod val="50000"/>
                  </a:schemeClr>
                </a:solidFill>
              </a:rPr>
              <a:t>Base</a:t>
            </a:r>
            <a:r>
              <a:rPr lang="lv-LV" dirty="0">
                <a:solidFill>
                  <a:schemeClr val="accent1">
                    <a:lumMod val="50000"/>
                  </a:schemeClr>
                </a:solidFill>
              </a:rPr>
              <a:t> </a:t>
            </a:r>
            <a:r>
              <a:rPr lang="lv-LV" dirty="0" err="1">
                <a:solidFill>
                  <a:schemeClr val="accent1">
                    <a:lumMod val="50000"/>
                  </a:schemeClr>
                </a:solidFill>
              </a:rPr>
              <a:t>editors</a:t>
            </a:r>
            <a:r>
              <a:rPr lang="lv-LV" dirty="0">
                <a:solidFill>
                  <a:schemeClr val="accent1">
                    <a:lumMod val="50000"/>
                  </a:schemeClr>
                </a:solidFill>
              </a:rPr>
              <a:t> </a:t>
            </a:r>
            <a:endParaRPr lang="en-US" dirty="0">
              <a:solidFill>
                <a:schemeClr val="accent1">
                  <a:lumMod val="50000"/>
                </a:schemeClr>
              </a:solidFill>
            </a:endParaRPr>
          </a:p>
        </p:txBody>
      </p:sp>
      <p:sp>
        <p:nvSpPr>
          <p:cNvPr id="3" name="Date Placeholder 2">
            <a:extLst>
              <a:ext uri="{FF2B5EF4-FFF2-40B4-BE49-F238E27FC236}">
                <a16:creationId xmlns:a16="http://schemas.microsoft.com/office/drawing/2014/main" id="{24A058BF-FE28-4D34-977B-1A5DFBD139B8}"/>
              </a:ext>
            </a:extLst>
          </p:cNvPr>
          <p:cNvSpPr>
            <a:spLocks noGrp="1"/>
          </p:cNvSpPr>
          <p:nvPr>
            <p:ph type="dt" sz="half" idx="10"/>
          </p:nvPr>
        </p:nvSpPr>
        <p:spPr/>
        <p:txBody>
          <a:bodyPr/>
          <a:lstStyle/>
          <a:p>
            <a:r>
              <a:rPr lang="en-US"/>
              <a:t>08.10.2021</a:t>
            </a:r>
            <a:endParaRPr lang="lv-LV"/>
          </a:p>
        </p:txBody>
      </p:sp>
      <p:sp>
        <p:nvSpPr>
          <p:cNvPr id="4" name="Rectangle 2">
            <a:extLst>
              <a:ext uri="{FF2B5EF4-FFF2-40B4-BE49-F238E27FC236}">
                <a16:creationId xmlns:a16="http://schemas.microsoft.com/office/drawing/2014/main" id="{CFB21BDC-B80B-45AB-B174-26E1471947B2}"/>
              </a:ext>
            </a:extLst>
          </p:cNvPr>
          <p:cNvSpPr>
            <a:spLocks noChangeArrowheads="1"/>
          </p:cNvSpPr>
          <p:nvPr/>
        </p:nvSpPr>
        <p:spPr bwMode="auto">
          <a:xfrm>
            <a:off x="4687382" y="304799"/>
            <a:ext cx="13432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A0AC418-EEF3-454E-984D-318EA98EDBBD}"/>
              </a:ext>
            </a:extLst>
          </p:cNvPr>
          <p:cNvGraphicFramePr>
            <a:graphicFrameLocks noChangeAspect="1"/>
          </p:cNvGraphicFramePr>
          <p:nvPr/>
        </p:nvGraphicFramePr>
        <p:xfrm>
          <a:off x="4852381" y="304799"/>
          <a:ext cx="7019054" cy="6284153"/>
        </p:xfrm>
        <a:graphic>
          <a:graphicData uri="http://schemas.openxmlformats.org/presentationml/2006/ole">
            <mc:AlternateContent xmlns:mc="http://schemas.openxmlformats.org/markup-compatibility/2006">
              <mc:Choice xmlns:v="urn:schemas-microsoft-com:vml" Requires="v">
                <p:oleObj spid="_x0000_s1071" name="CorelDRAW Home &amp; Students" r:id="rId4" imgW="7539706" imgH="6750006" progId="CorelDRAWHome.Graphic.20">
                  <p:embed/>
                </p:oleObj>
              </mc:Choice>
              <mc:Fallback>
                <p:oleObj name="CorelDRAW Home &amp; Students" r:id="rId4" imgW="7539706" imgH="6750006" progId="CorelDRAWHome.Graphic.20">
                  <p:embed/>
                  <p:pic>
                    <p:nvPicPr>
                      <p:cNvPr id="5" name="Object 4">
                        <a:extLst>
                          <a:ext uri="{FF2B5EF4-FFF2-40B4-BE49-F238E27FC236}">
                            <a16:creationId xmlns:a16="http://schemas.microsoft.com/office/drawing/2014/main" id="{3A0AC418-EEF3-454E-984D-318EA98ED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381" y="304799"/>
                        <a:ext cx="7019054" cy="6284153"/>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3B626483-2EFF-44C5-8DA6-C5F4F09D3353}"/>
              </a:ext>
            </a:extLst>
          </p:cNvPr>
          <p:cNvSpPr txBox="1"/>
          <p:nvPr/>
        </p:nvSpPr>
        <p:spPr>
          <a:xfrm>
            <a:off x="503464" y="2246546"/>
            <a:ext cx="4348917" cy="2308324"/>
          </a:xfrm>
          <a:prstGeom prst="rect">
            <a:avLst/>
          </a:prstGeom>
          <a:noFill/>
        </p:spPr>
        <p:txBody>
          <a:bodyPr wrap="square">
            <a:spAutoFit/>
          </a:bodyPr>
          <a:lstStyle/>
          <a:p>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CRISPR-Cas9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a:t>
            </a:r>
            <a:r>
              <a:rPr lang="lv-LV" dirty="0" err="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a:t>
            </a:r>
            <a:r>
              <a:rPr lang="lv-LV"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lv-LV" dirty="0" err="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editors</a:t>
            </a:r>
            <a:r>
              <a:rPr lang="lv-LV"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adapted</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from</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Kantor</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et</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al</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(2020;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Komor</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et</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al</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(2017).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Panel</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shows</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two</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main</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types</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editors</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which</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are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based</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on</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dCas9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complex</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fused</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with</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cytidine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or</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adenine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deaminases</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respectively</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Panel</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shows</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detailed</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change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 G:C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pair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into</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pair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using</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dCas9 –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cytidine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deaminase</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complex</a:t>
            </a:r>
            <a:r>
              <a:rPr lang="lv-LV"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50000"/>
                </a:schemeClr>
              </a:solidFill>
            </a:endParaRPr>
          </a:p>
        </p:txBody>
      </p:sp>
      <p:pic>
        <p:nvPicPr>
          <p:cNvPr id="8" name="Picture 7">
            <a:extLst>
              <a:ext uri="{FF2B5EF4-FFF2-40B4-BE49-F238E27FC236}">
                <a16:creationId xmlns:a16="http://schemas.microsoft.com/office/drawing/2014/main" id="{2540C5A0-1ECB-494B-8FCF-4FCBF35EE528}"/>
              </a:ext>
            </a:extLst>
          </p:cNvPr>
          <p:cNvPicPr>
            <a:picLocks noChangeAspect="1"/>
          </p:cNvPicPr>
          <p:nvPr/>
        </p:nvPicPr>
        <p:blipFill>
          <a:blip r:embed="rId6"/>
          <a:stretch>
            <a:fillRect/>
          </a:stretch>
        </p:blipFill>
        <p:spPr>
          <a:xfrm>
            <a:off x="622311" y="4554870"/>
            <a:ext cx="1901435" cy="1438752"/>
          </a:xfrm>
          <a:prstGeom prst="rect">
            <a:avLst/>
          </a:prstGeom>
        </p:spPr>
      </p:pic>
      <p:pic>
        <p:nvPicPr>
          <p:cNvPr id="9" name="Picture 8">
            <a:extLst>
              <a:ext uri="{FF2B5EF4-FFF2-40B4-BE49-F238E27FC236}">
                <a16:creationId xmlns:a16="http://schemas.microsoft.com/office/drawing/2014/main" id="{8C1420C8-A8D6-4608-BE0C-32979DF357AE}"/>
              </a:ext>
            </a:extLst>
          </p:cNvPr>
          <p:cNvPicPr>
            <a:picLocks noChangeAspect="1"/>
          </p:cNvPicPr>
          <p:nvPr/>
        </p:nvPicPr>
        <p:blipFill>
          <a:blip r:embed="rId7"/>
          <a:stretch>
            <a:fillRect/>
          </a:stretch>
        </p:blipFill>
        <p:spPr>
          <a:xfrm>
            <a:off x="2976766" y="4827359"/>
            <a:ext cx="1313607" cy="1008612"/>
          </a:xfrm>
          <a:prstGeom prst="rect">
            <a:avLst/>
          </a:prstGeom>
        </p:spPr>
      </p:pic>
      <p:sp>
        <p:nvSpPr>
          <p:cNvPr id="6" name="Slide Number Placeholder 5">
            <a:extLst>
              <a:ext uri="{FF2B5EF4-FFF2-40B4-BE49-F238E27FC236}">
                <a16:creationId xmlns:a16="http://schemas.microsoft.com/office/drawing/2014/main" id="{EF8EB71A-30AB-4031-AF80-1C91544C1AA0}"/>
              </a:ext>
            </a:extLst>
          </p:cNvPr>
          <p:cNvSpPr>
            <a:spLocks noGrp="1"/>
          </p:cNvSpPr>
          <p:nvPr>
            <p:ph type="sldNum" sz="quarter" idx="12"/>
          </p:nvPr>
        </p:nvSpPr>
        <p:spPr/>
        <p:txBody>
          <a:bodyPr/>
          <a:lstStyle/>
          <a:p>
            <a:fld id="{DF4E16B0-9F2A-42DD-9B03-3163A3CDF6CC}" type="slidenum">
              <a:rPr lang="lv-LV" smtClean="0"/>
              <a:t>15</a:t>
            </a:fld>
            <a:endParaRPr lang="lv-LV"/>
          </a:p>
        </p:txBody>
      </p:sp>
    </p:spTree>
    <p:extLst>
      <p:ext uri="{BB962C8B-B14F-4D97-AF65-F5344CB8AC3E}">
        <p14:creationId xmlns:p14="http://schemas.microsoft.com/office/powerpoint/2010/main" val="76381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F84F-0F96-4CAB-9BCB-B6D203B98C05}"/>
              </a:ext>
            </a:extLst>
          </p:cNvPr>
          <p:cNvSpPr>
            <a:spLocks noGrp="1"/>
          </p:cNvSpPr>
          <p:nvPr>
            <p:ph type="title"/>
          </p:nvPr>
        </p:nvSpPr>
        <p:spPr>
          <a:xfrm>
            <a:off x="1143000" y="609600"/>
            <a:ext cx="9875838" cy="887261"/>
          </a:xfrm>
        </p:spPr>
        <p:txBody>
          <a:bodyPr/>
          <a:lstStyle/>
          <a:p>
            <a:pPr algn="ctr"/>
            <a:r>
              <a:rPr lang="lv-LV" dirty="0" err="1">
                <a:solidFill>
                  <a:schemeClr val="accent1">
                    <a:lumMod val="50000"/>
                  </a:schemeClr>
                </a:solidFill>
              </a:rPr>
              <a:t>Prime</a:t>
            </a:r>
            <a:r>
              <a:rPr lang="lv-LV" dirty="0">
                <a:solidFill>
                  <a:schemeClr val="accent1">
                    <a:lumMod val="50000"/>
                  </a:schemeClr>
                </a:solidFill>
              </a:rPr>
              <a:t> </a:t>
            </a:r>
            <a:r>
              <a:rPr lang="lv-LV" dirty="0" err="1">
                <a:solidFill>
                  <a:schemeClr val="accent1">
                    <a:lumMod val="50000"/>
                  </a:schemeClr>
                </a:solidFill>
              </a:rPr>
              <a:t>editors</a:t>
            </a:r>
            <a:r>
              <a:rPr lang="lv-LV" dirty="0">
                <a:solidFill>
                  <a:schemeClr val="accent1">
                    <a:lumMod val="50000"/>
                  </a:schemeClr>
                </a:solidFill>
              </a:rPr>
              <a:t> </a:t>
            </a:r>
            <a:endParaRPr lang="en-US" dirty="0">
              <a:solidFill>
                <a:schemeClr val="accent1">
                  <a:lumMod val="50000"/>
                </a:schemeClr>
              </a:solidFill>
            </a:endParaRPr>
          </a:p>
        </p:txBody>
      </p:sp>
      <p:sp>
        <p:nvSpPr>
          <p:cNvPr id="3" name="Date Placeholder 2">
            <a:extLst>
              <a:ext uri="{FF2B5EF4-FFF2-40B4-BE49-F238E27FC236}">
                <a16:creationId xmlns:a16="http://schemas.microsoft.com/office/drawing/2014/main" id="{3DDA3504-AEEE-44E8-994C-DB7532DC64FB}"/>
              </a:ext>
            </a:extLst>
          </p:cNvPr>
          <p:cNvSpPr>
            <a:spLocks noGrp="1"/>
          </p:cNvSpPr>
          <p:nvPr>
            <p:ph type="dt" sz="half" idx="10"/>
          </p:nvPr>
        </p:nvSpPr>
        <p:spPr>
          <a:xfrm>
            <a:off x="1142996" y="6223828"/>
            <a:ext cx="2329074" cy="365125"/>
          </a:xfrm>
        </p:spPr>
        <p:txBody>
          <a:bodyPr/>
          <a:lstStyle/>
          <a:p>
            <a:r>
              <a:rPr lang="en-US"/>
              <a:t>08.10.2021</a:t>
            </a:r>
            <a:endParaRPr lang="lv-LV"/>
          </a:p>
        </p:txBody>
      </p:sp>
      <p:sp>
        <p:nvSpPr>
          <p:cNvPr id="6" name="Slide Number Placeholder 5">
            <a:extLst>
              <a:ext uri="{FF2B5EF4-FFF2-40B4-BE49-F238E27FC236}">
                <a16:creationId xmlns:a16="http://schemas.microsoft.com/office/drawing/2014/main" id="{C70EBCF0-1A88-4BC4-8D44-CCAF6119FDEA}"/>
              </a:ext>
            </a:extLst>
          </p:cNvPr>
          <p:cNvSpPr>
            <a:spLocks noGrp="1"/>
          </p:cNvSpPr>
          <p:nvPr>
            <p:ph type="sldNum" sz="quarter" idx="12"/>
          </p:nvPr>
        </p:nvSpPr>
        <p:spPr>
          <a:xfrm>
            <a:off x="9329530" y="6223828"/>
            <a:ext cx="1706217" cy="365125"/>
          </a:xfrm>
        </p:spPr>
        <p:txBody>
          <a:bodyPr/>
          <a:lstStyle/>
          <a:p>
            <a:fld id="{DF4E16B0-9F2A-42DD-9B03-3163A3CDF6CC}" type="slidenum">
              <a:rPr lang="lv-LV" smtClean="0"/>
              <a:pPr/>
              <a:t>16</a:t>
            </a:fld>
            <a:endParaRPr lang="lv-LV"/>
          </a:p>
        </p:txBody>
      </p:sp>
      <p:sp>
        <p:nvSpPr>
          <p:cNvPr id="4" name="Rectangle 2">
            <a:extLst>
              <a:ext uri="{FF2B5EF4-FFF2-40B4-BE49-F238E27FC236}">
                <a16:creationId xmlns:a16="http://schemas.microsoft.com/office/drawing/2014/main" id="{9F3A3884-2F76-4BD4-B87F-EA2D600EB513}"/>
              </a:ext>
            </a:extLst>
          </p:cNvPr>
          <p:cNvSpPr>
            <a:spLocks noChangeArrowheads="1"/>
          </p:cNvSpPr>
          <p:nvPr/>
        </p:nvSpPr>
        <p:spPr bwMode="auto">
          <a:xfrm>
            <a:off x="500269" y="1653773"/>
            <a:ext cx="21324381" cy="5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A1CBCE25-E6F7-47E6-AD7B-DEEF59921FFB}"/>
              </a:ext>
            </a:extLst>
          </p:cNvPr>
          <p:cNvSpPr txBox="1"/>
          <p:nvPr/>
        </p:nvSpPr>
        <p:spPr>
          <a:xfrm>
            <a:off x="5689600" y="6329425"/>
            <a:ext cx="6502400" cy="646331"/>
          </a:xfrm>
          <a:prstGeom prst="rect">
            <a:avLst/>
          </a:prstGeom>
          <a:noFill/>
        </p:spPr>
        <p:txBody>
          <a:bodyPr wrap="square">
            <a:spAutoFit/>
          </a:bodyPr>
          <a:lstStyle/>
          <a:p>
            <a:pPr marR="0" algn="r"/>
            <a:r>
              <a:rPr lang="en-US" sz="1800" dirty="0">
                <a:latin typeface="Calibri" panose="020F0502020204030204" pitchFamily="34" charset="0"/>
              </a:rPr>
              <a:t>Anzalone </a:t>
            </a:r>
            <a:r>
              <a:rPr lang="lv-LV" sz="1800" dirty="0" err="1">
                <a:latin typeface="Calibri" panose="020F0502020204030204" pitchFamily="34" charset="0"/>
              </a:rPr>
              <a:t>et</a:t>
            </a:r>
            <a:r>
              <a:rPr lang="lv-LV" sz="1800" dirty="0">
                <a:latin typeface="Calibri" panose="020F0502020204030204" pitchFamily="34" charset="0"/>
              </a:rPr>
              <a:t> </a:t>
            </a:r>
            <a:r>
              <a:rPr lang="lv-LV" sz="1800" dirty="0" err="1">
                <a:latin typeface="Calibri" panose="020F0502020204030204" pitchFamily="34" charset="0"/>
              </a:rPr>
              <a:t>al</a:t>
            </a:r>
            <a:r>
              <a:rPr lang="lv-LV" sz="1800" dirty="0">
                <a:latin typeface="Calibri" panose="020F0502020204030204" pitchFamily="34" charset="0"/>
              </a:rPr>
              <a:t>. </a:t>
            </a:r>
            <a:r>
              <a:rPr lang="en-US" sz="1800" dirty="0">
                <a:latin typeface="Calibri" panose="020F0502020204030204" pitchFamily="34" charset="0"/>
              </a:rPr>
              <a:t>(2019) Search-and-replace genome editing without double-strand breaks or donor DNA. Nature 576:149–157</a:t>
            </a:r>
          </a:p>
        </p:txBody>
      </p:sp>
      <p:pic>
        <p:nvPicPr>
          <p:cNvPr id="11" name="Picture 10">
            <a:extLst>
              <a:ext uri="{FF2B5EF4-FFF2-40B4-BE49-F238E27FC236}">
                <a16:creationId xmlns:a16="http://schemas.microsoft.com/office/drawing/2014/main" id="{7715D292-FD12-4882-80C0-081A0B4CC146}"/>
              </a:ext>
            </a:extLst>
          </p:cNvPr>
          <p:cNvPicPr>
            <a:picLocks noChangeAspect="1"/>
          </p:cNvPicPr>
          <p:nvPr/>
        </p:nvPicPr>
        <p:blipFill>
          <a:blip r:embed="rId3"/>
          <a:stretch>
            <a:fillRect/>
          </a:stretch>
        </p:blipFill>
        <p:spPr>
          <a:xfrm>
            <a:off x="1663593" y="1378721"/>
            <a:ext cx="4895238" cy="2361905"/>
          </a:xfrm>
          <a:prstGeom prst="rect">
            <a:avLst/>
          </a:prstGeom>
        </p:spPr>
      </p:pic>
      <p:pic>
        <p:nvPicPr>
          <p:cNvPr id="13" name="Picture 12">
            <a:extLst>
              <a:ext uri="{FF2B5EF4-FFF2-40B4-BE49-F238E27FC236}">
                <a16:creationId xmlns:a16="http://schemas.microsoft.com/office/drawing/2014/main" id="{1C31CF6E-C89D-4EBA-9938-862F21774E81}"/>
              </a:ext>
            </a:extLst>
          </p:cNvPr>
          <p:cNvPicPr>
            <a:picLocks noChangeAspect="1"/>
          </p:cNvPicPr>
          <p:nvPr/>
        </p:nvPicPr>
        <p:blipFill>
          <a:blip r:embed="rId4"/>
          <a:stretch>
            <a:fillRect/>
          </a:stretch>
        </p:blipFill>
        <p:spPr>
          <a:xfrm>
            <a:off x="1356266" y="3923216"/>
            <a:ext cx="8666667" cy="1876190"/>
          </a:xfrm>
          <a:prstGeom prst="rect">
            <a:avLst/>
          </a:prstGeom>
        </p:spPr>
      </p:pic>
      <p:pic>
        <p:nvPicPr>
          <p:cNvPr id="17" name="Picture 16">
            <a:extLst>
              <a:ext uri="{FF2B5EF4-FFF2-40B4-BE49-F238E27FC236}">
                <a16:creationId xmlns:a16="http://schemas.microsoft.com/office/drawing/2014/main" id="{B2EC1EB0-565F-4E6F-A068-6254D8D78A71}"/>
              </a:ext>
            </a:extLst>
          </p:cNvPr>
          <p:cNvPicPr>
            <a:picLocks noChangeAspect="1"/>
          </p:cNvPicPr>
          <p:nvPr/>
        </p:nvPicPr>
        <p:blipFill>
          <a:blip r:embed="rId5"/>
          <a:stretch>
            <a:fillRect/>
          </a:stretch>
        </p:blipFill>
        <p:spPr>
          <a:xfrm>
            <a:off x="197390" y="53977"/>
            <a:ext cx="1901435" cy="1438752"/>
          </a:xfrm>
          <a:prstGeom prst="rect">
            <a:avLst/>
          </a:prstGeom>
        </p:spPr>
      </p:pic>
      <p:pic>
        <p:nvPicPr>
          <p:cNvPr id="18" name="Picture 17">
            <a:extLst>
              <a:ext uri="{FF2B5EF4-FFF2-40B4-BE49-F238E27FC236}">
                <a16:creationId xmlns:a16="http://schemas.microsoft.com/office/drawing/2014/main" id="{BB334D47-C276-4034-998A-DC322FEA9166}"/>
              </a:ext>
            </a:extLst>
          </p:cNvPr>
          <p:cNvPicPr>
            <a:picLocks noChangeAspect="1"/>
          </p:cNvPicPr>
          <p:nvPr/>
        </p:nvPicPr>
        <p:blipFill>
          <a:blip r:embed="rId6"/>
          <a:stretch>
            <a:fillRect/>
          </a:stretch>
        </p:blipFill>
        <p:spPr>
          <a:xfrm>
            <a:off x="10476956" y="269047"/>
            <a:ext cx="1313607" cy="1008612"/>
          </a:xfrm>
          <a:prstGeom prst="rect">
            <a:avLst/>
          </a:prstGeom>
        </p:spPr>
      </p:pic>
    </p:spTree>
    <p:extLst>
      <p:ext uri="{BB962C8B-B14F-4D97-AF65-F5344CB8AC3E}">
        <p14:creationId xmlns:p14="http://schemas.microsoft.com/office/powerpoint/2010/main" val="390539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5" y="609600"/>
            <a:ext cx="10568765" cy="1356360"/>
          </a:xfrm>
        </p:spPr>
        <p:txBody>
          <a:bodyPr>
            <a:normAutofit/>
          </a:bodyPr>
          <a:lstStyle/>
          <a:p>
            <a:r>
              <a:rPr lang="lv-LV" dirty="0" err="1">
                <a:solidFill>
                  <a:schemeClr val="accent1">
                    <a:lumMod val="50000"/>
                  </a:schemeClr>
                </a:solidFill>
              </a:rPr>
              <a:t>Site-directed</a:t>
            </a:r>
            <a:r>
              <a:rPr lang="lv-LV" dirty="0">
                <a:solidFill>
                  <a:schemeClr val="accent1">
                    <a:lumMod val="50000"/>
                  </a:schemeClr>
                </a:solidFill>
              </a:rPr>
              <a:t> </a:t>
            </a:r>
            <a:r>
              <a:rPr lang="lv-LV" dirty="0" err="1">
                <a:solidFill>
                  <a:schemeClr val="accent1">
                    <a:lumMod val="50000"/>
                  </a:schemeClr>
                </a:solidFill>
              </a:rPr>
              <a:t>nucleases</a:t>
            </a:r>
            <a:r>
              <a:rPr lang="lv-LV" dirty="0">
                <a:solidFill>
                  <a:schemeClr val="accent1">
                    <a:lumMod val="50000"/>
                  </a:schemeClr>
                </a:solidFill>
              </a:rPr>
              <a:t> </a:t>
            </a:r>
            <a:r>
              <a:rPr lang="lv-LV" dirty="0" err="1">
                <a:solidFill>
                  <a:schemeClr val="accent1">
                    <a:lumMod val="50000"/>
                  </a:schemeClr>
                </a:solidFill>
              </a:rPr>
              <a:t>and</a:t>
            </a:r>
            <a:r>
              <a:rPr lang="lv-LV" dirty="0">
                <a:solidFill>
                  <a:schemeClr val="accent1">
                    <a:lumMod val="50000"/>
                  </a:schemeClr>
                </a:solidFill>
              </a:rPr>
              <a:t> </a:t>
            </a:r>
            <a:r>
              <a:rPr lang="lv-LV" dirty="0" err="1">
                <a:solidFill>
                  <a:schemeClr val="accent1">
                    <a:lumMod val="50000"/>
                  </a:schemeClr>
                </a:solidFill>
              </a:rPr>
              <a:t>scenarios</a:t>
            </a:r>
            <a:r>
              <a:rPr lang="lv-LV" dirty="0">
                <a:solidFill>
                  <a:schemeClr val="accent1">
                    <a:lumMod val="50000"/>
                  </a:schemeClr>
                </a:solidFill>
              </a:rPr>
              <a:t> </a:t>
            </a:r>
            <a:r>
              <a:rPr lang="lv-LV" dirty="0" err="1">
                <a:solidFill>
                  <a:schemeClr val="accent1">
                    <a:lumMod val="50000"/>
                  </a:schemeClr>
                </a:solidFill>
              </a:rPr>
              <a:t>for</a:t>
            </a:r>
            <a:r>
              <a:rPr lang="lv-LV" dirty="0">
                <a:solidFill>
                  <a:schemeClr val="accent1">
                    <a:lumMod val="50000"/>
                  </a:schemeClr>
                </a:solidFill>
              </a:rPr>
              <a:t> </a:t>
            </a:r>
            <a:r>
              <a:rPr lang="lv-LV" dirty="0" err="1">
                <a:solidFill>
                  <a:schemeClr val="accent1">
                    <a:lumMod val="50000"/>
                  </a:schemeClr>
                </a:solidFill>
              </a:rPr>
              <a:t>genome</a:t>
            </a:r>
            <a:r>
              <a:rPr lang="lv-LV" dirty="0">
                <a:solidFill>
                  <a:schemeClr val="accent1">
                    <a:lumMod val="50000"/>
                  </a:schemeClr>
                </a:solidFill>
              </a:rPr>
              <a:t> </a:t>
            </a:r>
            <a:r>
              <a:rPr lang="lv-LV" dirty="0" err="1">
                <a:solidFill>
                  <a:schemeClr val="accent1">
                    <a:lumMod val="50000"/>
                  </a:schemeClr>
                </a:solidFill>
              </a:rPr>
              <a:t>modification</a:t>
            </a:r>
            <a:endParaRPr lang="lv-LV" dirty="0">
              <a:solidFill>
                <a:schemeClr val="accent1">
                  <a:lumMod val="50000"/>
                </a:schemeClr>
              </a:solidFill>
            </a:endParaRPr>
          </a:p>
        </p:txBody>
      </p:sp>
      <p:sp>
        <p:nvSpPr>
          <p:cNvPr id="4" name="Date Placeholder 3"/>
          <p:cNvSpPr>
            <a:spLocks noGrp="1"/>
          </p:cNvSpPr>
          <p:nvPr>
            <p:ph type="dt" sz="half" idx="10"/>
          </p:nvPr>
        </p:nvSpPr>
        <p:spPr/>
        <p:txBody>
          <a:bodyPr/>
          <a:lstStyle/>
          <a:p>
            <a:r>
              <a:rPr lang="en-US"/>
              <a:t>08.10.2021</a:t>
            </a:r>
            <a:endParaRPr lang="lv-LV"/>
          </a:p>
        </p:txBody>
      </p:sp>
      <p:pic>
        <p:nvPicPr>
          <p:cNvPr id="7" name="Picture 6"/>
          <p:cNvPicPr>
            <a:picLocks noChangeAspect="1"/>
          </p:cNvPicPr>
          <p:nvPr/>
        </p:nvPicPr>
        <p:blipFill>
          <a:blip r:embed="rId3"/>
          <a:stretch>
            <a:fillRect/>
          </a:stretch>
        </p:blipFill>
        <p:spPr>
          <a:xfrm>
            <a:off x="3836131" y="2415455"/>
            <a:ext cx="8024823" cy="3905176"/>
          </a:xfrm>
          <a:prstGeom prst="rect">
            <a:avLst/>
          </a:prstGeom>
        </p:spPr>
      </p:pic>
      <p:sp>
        <p:nvSpPr>
          <p:cNvPr id="8" name="Rectangle 7"/>
          <p:cNvSpPr/>
          <p:nvPr/>
        </p:nvSpPr>
        <p:spPr>
          <a:xfrm>
            <a:off x="449755" y="2196166"/>
            <a:ext cx="3267667" cy="2171877"/>
          </a:xfrm>
          <a:prstGeom prst="rect">
            <a:avLst/>
          </a:prstGeom>
        </p:spPr>
        <p:txBody>
          <a:bodyPr wrap="square">
            <a:spAutoFit/>
          </a:bodyPr>
          <a:lstStyle/>
          <a:p>
            <a:r>
              <a:rPr lang="en-US" sz="1689" dirty="0">
                <a:solidFill>
                  <a:schemeClr val="accent1">
                    <a:lumMod val="50000"/>
                  </a:schemeClr>
                </a:solidFill>
                <a:latin typeface="Times New Roman" panose="02020603050405020304" pitchFamily="18" charset="0"/>
              </a:rPr>
              <a:t>EFSA </a:t>
            </a:r>
            <a:r>
              <a:rPr lang="lv-LV" sz="1689" dirty="0">
                <a:solidFill>
                  <a:schemeClr val="accent1">
                    <a:lumMod val="50000"/>
                  </a:schemeClr>
                </a:solidFill>
                <a:latin typeface="Times New Roman" panose="02020603050405020304" pitchFamily="18" charset="0"/>
              </a:rPr>
              <a:t>GMO </a:t>
            </a:r>
            <a:r>
              <a:rPr lang="lv-LV" sz="1689" dirty="0" err="1">
                <a:solidFill>
                  <a:schemeClr val="accent1">
                    <a:lumMod val="50000"/>
                  </a:schemeClr>
                </a:solidFill>
                <a:latin typeface="Times New Roman" panose="02020603050405020304" pitchFamily="18" charset="0"/>
              </a:rPr>
              <a:t>Panel</a:t>
            </a:r>
            <a:r>
              <a:rPr lang="lv-LV" sz="1689" dirty="0">
                <a:solidFill>
                  <a:schemeClr val="accent1">
                    <a:lumMod val="50000"/>
                  </a:schemeClr>
                </a:solidFill>
                <a:latin typeface="Times New Roman" panose="02020603050405020304" pitchFamily="18" charset="0"/>
              </a:rPr>
              <a:t> (2012) </a:t>
            </a:r>
            <a:r>
              <a:rPr lang="en-US" sz="1689" dirty="0">
                <a:solidFill>
                  <a:schemeClr val="accent1">
                    <a:lumMod val="50000"/>
                  </a:schemeClr>
                </a:solidFill>
                <a:latin typeface="Times New Roman" panose="02020603050405020304" pitchFamily="18" charset="0"/>
              </a:rPr>
              <a:t>Scientific opinion addressing the safety assessment of plants developed using Zinc Finger Nuclease 3 and other Site-Directed Nucleases with similar function. EFSA </a:t>
            </a:r>
            <a:r>
              <a:rPr lang="lv-LV" sz="1689" dirty="0">
                <a:solidFill>
                  <a:schemeClr val="accent1">
                    <a:lumMod val="50000"/>
                  </a:schemeClr>
                </a:solidFill>
                <a:latin typeface="Times New Roman" panose="02020603050405020304" pitchFamily="18" charset="0"/>
              </a:rPr>
              <a:t>J, </a:t>
            </a:r>
            <a:r>
              <a:rPr lang="en-US" sz="1689" dirty="0">
                <a:solidFill>
                  <a:schemeClr val="accent1">
                    <a:lumMod val="50000"/>
                  </a:schemeClr>
                </a:solidFill>
                <a:latin typeface="Times New Roman" panose="02020603050405020304" pitchFamily="18" charset="0"/>
              </a:rPr>
              <a:t>10</a:t>
            </a:r>
            <a:r>
              <a:rPr lang="lv-LV" sz="1689" dirty="0">
                <a:solidFill>
                  <a:schemeClr val="accent1">
                    <a:lumMod val="50000"/>
                  </a:schemeClr>
                </a:solidFill>
                <a:latin typeface="Times New Roman" panose="02020603050405020304" pitchFamily="18" charset="0"/>
              </a:rPr>
              <a:t>:</a:t>
            </a:r>
            <a:r>
              <a:rPr lang="en-US" sz="1689" dirty="0">
                <a:solidFill>
                  <a:schemeClr val="accent1">
                    <a:lumMod val="50000"/>
                  </a:schemeClr>
                </a:solidFill>
                <a:latin typeface="Times New Roman" panose="02020603050405020304" pitchFamily="18" charset="0"/>
              </a:rPr>
              <a:t>2943. doi:10.2903/j.efsa.2012.2943 </a:t>
            </a:r>
            <a:endParaRPr lang="lv-LV" sz="1689" dirty="0">
              <a:solidFill>
                <a:schemeClr val="accent1">
                  <a:lumMod val="50000"/>
                </a:schemeClr>
              </a:solidFill>
            </a:endParaRPr>
          </a:p>
        </p:txBody>
      </p:sp>
      <p:sp>
        <p:nvSpPr>
          <p:cNvPr id="3" name="Slide Number Placeholder 2">
            <a:extLst>
              <a:ext uri="{FF2B5EF4-FFF2-40B4-BE49-F238E27FC236}">
                <a16:creationId xmlns:a16="http://schemas.microsoft.com/office/drawing/2014/main" id="{85488B9D-E34B-4F75-8A64-F11D59794989}"/>
              </a:ext>
            </a:extLst>
          </p:cNvPr>
          <p:cNvSpPr>
            <a:spLocks noGrp="1"/>
          </p:cNvSpPr>
          <p:nvPr>
            <p:ph type="sldNum" sz="quarter" idx="12"/>
          </p:nvPr>
        </p:nvSpPr>
        <p:spPr/>
        <p:txBody>
          <a:bodyPr/>
          <a:lstStyle/>
          <a:p>
            <a:fld id="{DF4E16B0-9F2A-42DD-9B03-3163A3CDF6CC}" type="slidenum">
              <a:rPr lang="lv-LV" smtClean="0"/>
              <a:t>17</a:t>
            </a:fld>
            <a:endParaRPr lang="lv-LV"/>
          </a:p>
        </p:txBody>
      </p:sp>
      <p:pic>
        <p:nvPicPr>
          <p:cNvPr id="9" name="Picture 8">
            <a:extLst>
              <a:ext uri="{FF2B5EF4-FFF2-40B4-BE49-F238E27FC236}">
                <a16:creationId xmlns:a16="http://schemas.microsoft.com/office/drawing/2014/main" id="{9231ADEE-F7AD-46DE-9172-D8987B684355}"/>
              </a:ext>
            </a:extLst>
          </p:cNvPr>
          <p:cNvPicPr>
            <a:picLocks noChangeAspect="1"/>
          </p:cNvPicPr>
          <p:nvPr/>
        </p:nvPicPr>
        <p:blipFill>
          <a:blip r:embed="rId4"/>
          <a:stretch>
            <a:fillRect/>
          </a:stretch>
        </p:blipFill>
        <p:spPr>
          <a:xfrm>
            <a:off x="449755" y="4576559"/>
            <a:ext cx="1901435" cy="1438752"/>
          </a:xfrm>
          <a:prstGeom prst="rect">
            <a:avLst/>
          </a:prstGeom>
        </p:spPr>
      </p:pic>
      <p:pic>
        <p:nvPicPr>
          <p:cNvPr id="10" name="Picture 9">
            <a:extLst>
              <a:ext uri="{FF2B5EF4-FFF2-40B4-BE49-F238E27FC236}">
                <a16:creationId xmlns:a16="http://schemas.microsoft.com/office/drawing/2014/main" id="{B8C24366-EEBE-4D30-B5E8-2F782B991A67}"/>
              </a:ext>
            </a:extLst>
          </p:cNvPr>
          <p:cNvPicPr>
            <a:picLocks noChangeAspect="1"/>
          </p:cNvPicPr>
          <p:nvPr/>
        </p:nvPicPr>
        <p:blipFill>
          <a:blip r:embed="rId5"/>
          <a:stretch>
            <a:fillRect/>
          </a:stretch>
        </p:blipFill>
        <p:spPr>
          <a:xfrm>
            <a:off x="2522524" y="4857753"/>
            <a:ext cx="1313607" cy="1008612"/>
          </a:xfrm>
          <a:prstGeom prst="rect">
            <a:avLst/>
          </a:prstGeom>
        </p:spPr>
      </p:pic>
    </p:spTree>
    <p:extLst>
      <p:ext uri="{BB962C8B-B14F-4D97-AF65-F5344CB8AC3E}">
        <p14:creationId xmlns:p14="http://schemas.microsoft.com/office/powerpoint/2010/main" val="162064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5">
            <a:extLst>
              <a:ext uri="{FF2B5EF4-FFF2-40B4-BE49-F238E27FC236}">
                <a16:creationId xmlns:a16="http://schemas.microsoft.com/office/drawing/2014/main" id="{43A0F397-44CA-4068-A58B-8FA275DBE7C5}"/>
              </a:ext>
            </a:extLst>
          </p:cNvPr>
          <p:cNvPicPr>
            <a:picLocks noChangeAspect="1"/>
          </p:cNvPicPr>
          <p:nvPr/>
        </p:nvPicPr>
        <p:blipFill>
          <a:blip r:embed="rId3"/>
          <a:stretch>
            <a:fillRect/>
          </a:stretch>
        </p:blipFill>
        <p:spPr>
          <a:xfrm>
            <a:off x="2148481" y="2102946"/>
            <a:ext cx="7677551" cy="3666029"/>
          </a:xfrm>
          <a:prstGeom prst="rect">
            <a:avLst/>
          </a:prstGeom>
          <a:noFill/>
        </p:spPr>
      </p:pic>
      <p:sp>
        <p:nvSpPr>
          <p:cNvPr id="5" name="Virsraksts 4">
            <a:extLst>
              <a:ext uri="{FF2B5EF4-FFF2-40B4-BE49-F238E27FC236}">
                <a16:creationId xmlns:a16="http://schemas.microsoft.com/office/drawing/2014/main" id="{993B809D-EB2A-4CDB-94B3-B256081C217E}"/>
              </a:ext>
            </a:extLst>
          </p:cNvPr>
          <p:cNvSpPr>
            <a:spLocks noGrp="1"/>
          </p:cNvSpPr>
          <p:nvPr>
            <p:ph type="title"/>
          </p:nvPr>
        </p:nvSpPr>
        <p:spPr/>
        <p:txBody>
          <a:bodyPr vert="horz" lIns="91440" tIns="45720" rIns="91440" bIns="45720" rtlCol="0">
            <a:normAutofit/>
          </a:bodyPr>
          <a:lstStyle/>
          <a:p>
            <a:r>
              <a:rPr lang="lv-LV" dirty="0">
                <a:solidFill>
                  <a:schemeClr val="accent1">
                    <a:lumMod val="50000"/>
                  </a:schemeClr>
                </a:solidFill>
              </a:rPr>
              <a:t>Organisms </a:t>
            </a:r>
            <a:r>
              <a:rPr lang="lv-LV" dirty="0" err="1">
                <a:solidFill>
                  <a:schemeClr val="accent1">
                    <a:lumMod val="50000"/>
                  </a:schemeClr>
                </a:solidFill>
              </a:rPr>
              <a:t>obtained</a:t>
            </a:r>
            <a:r>
              <a:rPr lang="lv-LV" dirty="0">
                <a:solidFill>
                  <a:schemeClr val="accent1">
                    <a:lumMod val="50000"/>
                  </a:schemeClr>
                </a:solidFill>
              </a:rPr>
              <a:t> </a:t>
            </a:r>
            <a:r>
              <a:rPr lang="lv-LV" dirty="0" err="1">
                <a:solidFill>
                  <a:schemeClr val="accent1">
                    <a:lumMod val="50000"/>
                  </a:schemeClr>
                </a:solidFill>
              </a:rPr>
              <a:t>by</a:t>
            </a:r>
            <a:r>
              <a:rPr lang="lv-LV" dirty="0">
                <a:solidFill>
                  <a:schemeClr val="accent1">
                    <a:lumMod val="50000"/>
                  </a:schemeClr>
                </a:solidFill>
              </a:rPr>
              <a:t> </a:t>
            </a:r>
            <a:r>
              <a:rPr lang="lv-LV" dirty="0" err="1">
                <a:solidFill>
                  <a:schemeClr val="accent1">
                    <a:lumMod val="50000"/>
                  </a:schemeClr>
                </a:solidFill>
              </a:rPr>
              <a:t>mutagenesis</a:t>
            </a:r>
            <a:r>
              <a:rPr lang="lv-LV" dirty="0">
                <a:solidFill>
                  <a:schemeClr val="accent1">
                    <a:lumMod val="50000"/>
                  </a:schemeClr>
                </a:solidFill>
              </a:rPr>
              <a:t> (</a:t>
            </a:r>
            <a:r>
              <a:rPr lang="lv-LV" dirty="0" err="1">
                <a:solidFill>
                  <a:schemeClr val="accent1">
                    <a:lumMod val="50000"/>
                  </a:schemeClr>
                </a:solidFill>
              </a:rPr>
              <a:t>including</a:t>
            </a:r>
            <a:r>
              <a:rPr lang="lv-LV" dirty="0">
                <a:solidFill>
                  <a:schemeClr val="accent1">
                    <a:lumMod val="50000"/>
                  </a:schemeClr>
                </a:solidFill>
              </a:rPr>
              <a:t> </a:t>
            </a:r>
            <a:r>
              <a:rPr lang="lv-LV" dirty="0" err="1">
                <a:solidFill>
                  <a:schemeClr val="accent1">
                    <a:lumMod val="50000"/>
                  </a:schemeClr>
                </a:solidFill>
              </a:rPr>
              <a:t>genome</a:t>
            </a:r>
            <a:r>
              <a:rPr lang="lv-LV" dirty="0">
                <a:solidFill>
                  <a:schemeClr val="accent1">
                    <a:lumMod val="50000"/>
                  </a:schemeClr>
                </a:solidFill>
              </a:rPr>
              <a:t> </a:t>
            </a:r>
            <a:r>
              <a:rPr lang="lv-LV" dirty="0" err="1">
                <a:solidFill>
                  <a:schemeClr val="accent1">
                    <a:lumMod val="50000"/>
                  </a:schemeClr>
                </a:solidFill>
              </a:rPr>
              <a:t>editing</a:t>
            </a:r>
            <a:r>
              <a:rPr lang="lv-LV" dirty="0">
                <a:solidFill>
                  <a:schemeClr val="accent1">
                    <a:lumMod val="50000"/>
                  </a:schemeClr>
                </a:solidFill>
              </a:rPr>
              <a:t>) </a:t>
            </a:r>
            <a:r>
              <a:rPr lang="lv-LV" dirty="0" err="1">
                <a:solidFill>
                  <a:schemeClr val="accent1">
                    <a:lumMod val="50000"/>
                  </a:schemeClr>
                </a:solidFill>
              </a:rPr>
              <a:t>are</a:t>
            </a:r>
            <a:r>
              <a:rPr lang="lv-LV" dirty="0">
                <a:solidFill>
                  <a:schemeClr val="accent1">
                    <a:lumMod val="50000"/>
                  </a:schemeClr>
                </a:solidFill>
              </a:rPr>
              <a:t> GMO</a:t>
            </a:r>
            <a:endParaRPr lang="en-US" dirty="0">
              <a:solidFill>
                <a:schemeClr val="accent1">
                  <a:lumMod val="50000"/>
                </a:schemeClr>
              </a:solidFill>
            </a:endParaRPr>
          </a:p>
        </p:txBody>
      </p:sp>
      <p:sp>
        <p:nvSpPr>
          <p:cNvPr id="4" name="Datuma vietturis 3" hidden="1">
            <a:extLst>
              <a:ext uri="{FF2B5EF4-FFF2-40B4-BE49-F238E27FC236}">
                <a16:creationId xmlns:a16="http://schemas.microsoft.com/office/drawing/2014/main" id="{72FF9766-CD3F-4E97-AE31-9A4271A60DDE}"/>
              </a:ext>
            </a:extLst>
          </p:cNvPr>
          <p:cNvSpPr>
            <a:spLocks noGrp="1"/>
          </p:cNvSpPr>
          <p:nvPr>
            <p:ph type="dt" sz="half" idx="10"/>
          </p:nvPr>
        </p:nvSpPr>
        <p:spPr/>
        <p:txBody>
          <a:bodyPr vert="horz" lIns="91440" tIns="45720" rIns="91440" bIns="45720" rtlCol="0" anchor="ctr">
            <a:normAutofit/>
          </a:bodyPr>
          <a:lstStyle/>
          <a:p>
            <a:r>
              <a:rPr lang="en-US"/>
              <a:t>08.10.2021</a:t>
            </a:r>
          </a:p>
        </p:txBody>
      </p:sp>
      <p:sp>
        <p:nvSpPr>
          <p:cNvPr id="2" name="Slide Number Placeholder 1">
            <a:extLst>
              <a:ext uri="{FF2B5EF4-FFF2-40B4-BE49-F238E27FC236}">
                <a16:creationId xmlns:a16="http://schemas.microsoft.com/office/drawing/2014/main" id="{F8E9D79C-07B3-4AFB-B230-9118D2A59B91}"/>
              </a:ext>
            </a:extLst>
          </p:cNvPr>
          <p:cNvSpPr>
            <a:spLocks noGrp="1"/>
          </p:cNvSpPr>
          <p:nvPr>
            <p:ph type="sldNum" sz="quarter" idx="12"/>
          </p:nvPr>
        </p:nvSpPr>
        <p:spPr/>
        <p:txBody>
          <a:bodyPr/>
          <a:lstStyle/>
          <a:p>
            <a:fld id="{DF4E16B0-9F2A-42DD-9B03-3163A3CDF6CC}" type="slidenum">
              <a:rPr lang="lv-LV" smtClean="0"/>
              <a:t>18</a:t>
            </a:fld>
            <a:endParaRPr lang="lv-LV"/>
          </a:p>
        </p:txBody>
      </p:sp>
      <p:pic>
        <p:nvPicPr>
          <p:cNvPr id="7" name="Picture 6">
            <a:extLst>
              <a:ext uri="{FF2B5EF4-FFF2-40B4-BE49-F238E27FC236}">
                <a16:creationId xmlns:a16="http://schemas.microsoft.com/office/drawing/2014/main" id="{35824423-B485-4421-BD19-C409C3A81E8E}"/>
              </a:ext>
            </a:extLst>
          </p:cNvPr>
          <p:cNvPicPr>
            <a:picLocks noChangeAspect="1"/>
          </p:cNvPicPr>
          <p:nvPr/>
        </p:nvPicPr>
        <p:blipFill>
          <a:blip r:embed="rId4"/>
          <a:stretch>
            <a:fillRect/>
          </a:stretch>
        </p:blipFill>
        <p:spPr>
          <a:xfrm>
            <a:off x="247046" y="4576559"/>
            <a:ext cx="1901435" cy="1438752"/>
          </a:xfrm>
          <a:prstGeom prst="rect">
            <a:avLst/>
          </a:prstGeom>
        </p:spPr>
      </p:pic>
      <p:pic>
        <p:nvPicPr>
          <p:cNvPr id="8" name="Picture 7">
            <a:extLst>
              <a:ext uri="{FF2B5EF4-FFF2-40B4-BE49-F238E27FC236}">
                <a16:creationId xmlns:a16="http://schemas.microsoft.com/office/drawing/2014/main" id="{C601CD57-9180-43E6-83CE-11D3A78D9F1B}"/>
              </a:ext>
            </a:extLst>
          </p:cNvPr>
          <p:cNvPicPr>
            <a:picLocks noChangeAspect="1"/>
          </p:cNvPicPr>
          <p:nvPr/>
        </p:nvPicPr>
        <p:blipFill>
          <a:blip r:embed="rId5"/>
          <a:stretch>
            <a:fillRect/>
          </a:stretch>
        </p:blipFill>
        <p:spPr>
          <a:xfrm>
            <a:off x="10361716" y="5006699"/>
            <a:ext cx="1313607" cy="1008612"/>
          </a:xfrm>
          <a:prstGeom prst="rect">
            <a:avLst/>
          </a:prstGeom>
        </p:spPr>
      </p:pic>
    </p:spTree>
    <p:extLst>
      <p:ext uri="{BB962C8B-B14F-4D97-AF65-F5344CB8AC3E}">
        <p14:creationId xmlns:p14="http://schemas.microsoft.com/office/powerpoint/2010/main" val="322974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89D8D7-2AAB-4F74-83A5-635852DDFAB1}"/>
              </a:ext>
            </a:extLst>
          </p:cNvPr>
          <p:cNvSpPr>
            <a:spLocks noGrp="1"/>
          </p:cNvSpPr>
          <p:nvPr>
            <p:ph type="dt" sz="half" idx="10"/>
          </p:nvPr>
        </p:nvSpPr>
        <p:spPr/>
        <p:txBody>
          <a:bodyPr/>
          <a:lstStyle/>
          <a:p>
            <a:r>
              <a:rPr lang="en-US"/>
              <a:t>08.10.2021</a:t>
            </a:r>
            <a:endParaRPr lang="lv-LV"/>
          </a:p>
        </p:txBody>
      </p:sp>
      <p:sp>
        <p:nvSpPr>
          <p:cNvPr id="4" name="Slide Number Placeholder 3">
            <a:extLst>
              <a:ext uri="{FF2B5EF4-FFF2-40B4-BE49-F238E27FC236}">
                <a16:creationId xmlns:a16="http://schemas.microsoft.com/office/drawing/2014/main" id="{5F525604-9861-43BB-B864-79F60EEFA91F}"/>
              </a:ext>
            </a:extLst>
          </p:cNvPr>
          <p:cNvSpPr>
            <a:spLocks noGrp="1"/>
          </p:cNvSpPr>
          <p:nvPr>
            <p:ph type="sldNum" sz="quarter" idx="12"/>
          </p:nvPr>
        </p:nvSpPr>
        <p:spPr/>
        <p:txBody>
          <a:bodyPr/>
          <a:lstStyle/>
          <a:p>
            <a:fld id="{DF4E16B0-9F2A-42DD-9B03-3163A3CDF6CC}" type="slidenum">
              <a:rPr lang="lv-LV" smtClean="0"/>
              <a:t>19</a:t>
            </a:fld>
            <a:endParaRPr lang="lv-LV"/>
          </a:p>
        </p:txBody>
      </p:sp>
      <p:pic>
        <p:nvPicPr>
          <p:cNvPr id="6" name="Picture 5">
            <a:extLst>
              <a:ext uri="{FF2B5EF4-FFF2-40B4-BE49-F238E27FC236}">
                <a16:creationId xmlns:a16="http://schemas.microsoft.com/office/drawing/2014/main" id="{0FED1944-CAF4-47E5-A737-FADE20D77DF1}"/>
              </a:ext>
            </a:extLst>
          </p:cNvPr>
          <p:cNvPicPr>
            <a:picLocks noChangeAspect="1"/>
          </p:cNvPicPr>
          <p:nvPr/>
        </p:nvPicPr>
        <p:blipFill>
          <a:blip r:embed="rId3"/>
          <a:stretch>
            <a:fillRect/>
          </a:stretch>
        </p:blipFill>
        <p:spPr>
          <a:xfrm>
            <a:off x="427836" y="371494"/>
            <a:ext cx="3759393" cy="5289822"/>
          </a:xfrm>
          <a:prstGeom prst="rect">
            <a:avLst/>
          </a:prstGeom>
        </p:spPr>
      </p:pic>
      <p:pic>
        <p:nvPicPr>
          <p:cNvPr id="8" name="Picture 7">
            <a:extLst>
              <a:ext uri="{FF2B5EF4-FFF2-40B4-BE49-F238E27FC236}">
                <a16:creationId xmlns:a16="http://schemas.microsoft.com/office/drawing/2014/main" id="{AFE9FEA7-3085-4563-B8FA-3633C27811E0}"/>
              </a:ext>
            </a:extLst>
          </p:cNvPr>
          <p:cNvPicPr>
            <a:picLocks noChangeAspect="1"/>
          </p:cNvPicPr>
          <p:nvPr/>
        </p:nvPicPr>
        <p:blipFill>
          <a:blip r:embed="rId4"/>
          <a:stretch>
            <a:fillRect/>
          </a:stretch>
        </p:blipFill>
        <p:spPr>
          <a:xfrm>
            <a:off x="8213695" y="371494"/>
            <a:ext cx="3613336" cy="5061210"/>
          </a:xfrm>
          <a:prstGeom prst="rect">
            <a:avLst/>
          </a:prstGeom>
        </p:spPr>
      </p:pic>
      <p:pic>
        <p:nvPicPr>
          <p:cNvPr id="10" name="Picture 9">
            <a:extLst>
              <a:ext uri="{FF2B5EF4-FFF2-40B4-BE49-F238E27FC236}">
                <a16:creationId xmlns:a16="http://schemas.microsoft.com/office/drawing/2014/main" id="{FD7E42DC-6853-4910-B875-96BD68F8AF6A}"/>
              </a:ext>
            </a:extLst>
          </p:cNvPr>
          <p:cNvPicPr>
            <a:picLocks noChangeAspect="1"/>
          </p:cNvPicPr>
          <p:nvPr/>
        </p:nvPicPr>
        <p:blipFill>
          <a:blip r:embed="rId5"/>
          <a:stretch>
            <a:fillRect/>
          </a:stretch>
        </p:blipFill>
        <p:spPr>
          <a:xfrm>
            <a:off x="4321426" y="371494"/>
            <a:ext cx="3759393" cy="5283472"/>
          </a:xfrm>
          <a:prstGeom prst="rect">
            <a:avLst/>
          </a:prstGeom>
        </p:spPr>
      </p:pic>
      <p:pic>
        <p:nvPicPr>
          <p:cNvPr id="7" name="Picture 6">
            <a:extLst>
              <a:ext uri="{FF2B5EF4-FFF2-40B4-BE49-F238E27FC236}">
                <a16:creationId xmlns:a16="http://schemas.microsoft.com/office/drawing/2014/main" id="{EB4C1C28-C481-4E30-B9B8-CA773291BC04}"/>
              </a:ext>
            </a:extLst>
          </p:cNvPr>
          <p:cNvPicPr>
            <a:picLocks noChangeAspect="1"/>
          </p:cNvPicPr>
          <p:nvPr/>
        </p:nvPicPr>
        <p:blipFill>
          <a:blip r:embed="rId6"/>
          <a:stretch>
            <a:fillRect/>
          </a:stretch>
        </p:blipFill>
        <p:spPr>
          <a:xfrm>
            <a:off x="205535" y="5328411"/>
            <a:ext cx="1901435" cy="1438752"/>
          </a:xfrm>
          <a:prstGeom prst="rect">
            <a:avLst/>
          </a:prstGeom>
        </p:spPr>
      </p:pic>
      <p:pic>
        <p:nvPicPr>
          <p:cNvPr id="9" name="Picture 8">
            <a:extLst>
              <a:ext uri="{FF2B5EF4-FFF2-40B4-BE49-F238E27FC236}">
                <a16:creationId xmlns:a16="http://schemas.microsoft.com/office/drawing/2014/main" id="{3C7B9F69-342E-45E3-ADCC-6975FAB6EF5D}"/>
              </a:ext>
            </a:extLst>
          </p:cNvPr>
          <p:cNvPicPr>
            <a:picLocks noChangeAspect="1"/>
          </p:cNvPicPr>
          <p:nvPr/>
        </p:nvPicPr>
        <p:blipFill>
          <a:blip r:embed="rId7"/>
          <a:stretch>
            <a:fillRect/>
          </a:stretch>
        </p:blipFill>
        <p:spPr>
          <a:xfrm>
            <a:off x="10450557" y="5580341"/>
            <a:ext cx="1313607" cy="1008612"/>
          </a:xfrm>
          <a:prstGeom prst="rect">
            <a:avLst/>
          </a:prstGeom>
        </p:spPr>
      </p:pic>
    </p:spTree>
    <p:extLst>
      <p:ext uri="{BB962C8B-B14F-4D97-AF65-F5344CB8AC3E}">
        <p14:creationId xmlns:p14="http://schemas.microsoft.com/office/powerpoint/2010/main" val="247900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solidFill>
                  <a:schemeClr val="accent2">
                    <a:lumMod val="50000"/>
                  </a:schemeClr>
                </a:solidFill>
              </a:rPr>
              <a:t>Project </a:t>
            </a:r>
            <a:r>
              <a:rPr lang="lv-LV" dirty="0" err="1">
                <a:solidFill>
                  <a:schemeClr val="accent2">
                    <a:lumMod val="50000"/>
                  </a:schemeClr>
                </a:solidFill>
              </a:rPr>
              <a:t>partners</a:t>
            </a:r>
            <a:r>
              <a:rPr lang="lv-LV" dirty="0">
                <a:solidFill>
                  <a:schemeClr val="accent2">
                    <a:lumMod val="50000"/>
                  </a:schemeClr>
                </a:solidFill>
              </a:rPr>
              <a:t> </a:t>
            </a:r>
          </a:p>
        </p:txBody>
      </p:sp>
      <p:sp>
        <p:nvSpPr>
          <p:cNvPr id="7" name="Content Placeholder 6">
            <a:extLst>
              <a:ext uri="{FF2B5EF4-FFF2-40B4-BE49-F238E27FC236}">
                <a16:creationId xmlns:a16="http://schemas.microsoft.com/office/drawing/2014/main" id="{6A7C284E-7625-47C0-A64B-FE46D16ACD54}"/>
              </a:ext>
            </a:extLst>
          </p:cNvPr>
          <p:cNvSpPr>
            <a:spLocks noGrp="1"/>
          </p:cNvSpPr>
          <p:nvPr>
            <p:ph idx="1"/>
          </p:nvPr>
        </p:nvSpPr>
        <p:spPr>
          <a:xfrm>
            <a:off x="838200" y="1825625"/>
            <a:ext cx="7584440" cy="4351338"/>
          </a:xfrm>
        </p:spPr>
        <p:txBody>
          <a:bodyPr>
            <a:normAutofit/>
          </a:bodyPr>
          <a:lstStyle/>
          <a:p>
            <a:r>
              <a:rPr lang="lv-LV" dirty="0" err="1"/>
              <a:t>University</a:t>
            </a:r>
            <a:r>
              <a:rPr lang="lv-LV" dirty="0"/>
              <a:t> </a:t>
            </a:r>
            <a:r>
              <a:rPr lang="lv-LV" dirty="0" err="1"/>
              <a:t>of</a:t>
            </a:r>
            <a:r>
              <a:rPr lang="lv-LV" dirty="0"/>
              <a:t> Latvia </a:t>
            </a:r>
          </a:p>
          <a:p>
            <a:endParaRPr lang="lv-LV" dirty="0"/>
          </a:p>
          <a:p>
            <a:r>
              <a:rPr lang="lv-LV" dirty="0" err="1"/>
              <a:t>Norwegian</a:t>
            </a:r>
            <a:r>
              <a:rPr lang="lv-LV" dirty="0"/>
              <a:t> </a:t>
            </a:r>
            <a:r>
              <a:rPr lang="lv-LV" dirty="0" err="1"/>
              <a:t>University</a:t>
            </a:r>
            <a:r>
              <a:rPr lang="lv-LV" dirty="0"/>
              <a:t> </a:t>
            </a:r>
            <a:r>
              <a:rPr lang="lv-LV" dirty="0" err="1"/>
              <a:t>of</a:t>
            </a:r>
            <a:r>
              <a:rPr lang="lv-LV" dirty="0"/>
              <a:t> </a:t>
            </a:r>
            <a:r>
              <a:rPr lang="lv-LV" dirty="0" err="1"/>
              <a:t>Life</a:t>
            </a:r>
            <a:r>
              <a:rPr lang="lv-LV" dirty="0"/>
              <a:t> </a:t>
            </a:r>
            <a:r>
              <a:rPr lang="lv-LV" dirty="0" err="1"/>
              <a:t>Sciences</a:t>
            </a:r>
            <a:r>
              <a:rPr lang="lv-LV" dirty="0"/>
              <a:t> </a:t>
            </a:r>
          </a:p>
          <a:p>
            <a:endParaRPr lang="lv-LV" dirty="0"/>
          </a:p>
          <a:p>
            <a:r>
              <a:rPr lang="lv-LV" dirty="0" err="1"/>
              <a:t>Lithuanian</a:t>
            </a:r>
            <a:r>
              <a:rPr lang="lv-LV" dirty="0"/>
              <a:t> Research </a:t>
            </a:r>
            <a:r>
              <a:rPr lang="lv-LV" dirty="0" err="1"/>
              <a:t>Centre</a:t>
            </a:r>
            <a:r>
              <a:rPr lang="lv-LV" dirty="0"/>
              <a:t> </a:t>
            </a:r>
            <a:r>
              <a:rPr lang="lv-LV" dirty="0" err="1"/>
              <a:t>for</a:t>
            </a:r>
            <a:r>
              <a:rPr lang="lv-LV" dirty="0"/>
              <a:t> </a:t>
            </a:r>
            <a:r>
              <a:rPr lang="lv-LV" dirty="0" err="1"/>
              <a:t>Agriculture</a:t>
            </a:r>
            <a:r>
              <a:rPr lang="lv-LV" dirty="0"/>
              <a:t> </a:t>
            </a:r>
            <a:r>
              <a:rPr lang="lv-LV" dirty="0" err="1"/>
              <a:t>and</a:t>
            </a:r>
            <a:r>
              <a:rPr lang="lv-LV" dirty="0"/>
              <a:t> </a:t>
            </a:r>
            <a:r>
              <a:rPr lang="lv-LV" dirty="0" err="1"/>
              <a:t>Forestry</a:t>
            </a:r>
            <a:r>
              <a:rPr lang="lv-LV" dirty="0"/>
              <a:t> </a:t>
            </a:r>
          </a:p>
          <a:p>
            <a:endParaRPr lang="lv-LV" dirty="0"/>
          </a:p>
          <a:p>
            <a:r>
              <a:rPr lang="lv-LV" dirty="0" err="1"/>
              <a:t>Tallinn</a:t>
            </a:r>
            <a:r>
              <a:rPr lang="lv-LV" dirty="0"/>
              <a:t> </a:t>
            </a:r>
            <a:r>
              <a:rPr lang="lv-LV" dirty="0" err="1"/>
              <a:t>Technical</a:t>
            </a:r>
            <a:r>
              <a:rPr lang="lv-LV" dirty="0"/>
              <a:t> </a:t>
            </a:r>
            <a:r>
              <a:rPr lang="lv-LV" dirty="0" err="1"/>
              <a:t>University</a:t>
            </a:r>
            <a:r>
              <a:rPr lang="lv-LV" dirty="0"/>
              <a:t> </a:t>
            </a:r>
            <a:endParaRPr lang="en-US" dirty="0"/>
          </a:p>
        </p:txBody>
      </p:sp>
      <p:pic>
        <p:nvPicPr>
          <p:cNvPr id="4" name="Picture 3">
            <a:extLst>
              <a:ext uri="{FF2B5EF4-FFF2-40B4-BE49-F238E27FC236}">
                <a16:creationId xmlns:a16="http://schemas.microsoft.com/office/drawing/2014/main" id="{03C395E6-F5EB-8349-B99B-F3B193B823E9}"/>
              </a:ext>
            </a:extLst>
          </p:cNvPr>
          <p:cNvPicPr>
            <a:picLocks noChangeAspect="1"/>
          </p:cNvPicPr>
          <p:nvPr/>
        </p:nvPicPr>
        <p:blipFill>
          <a:blip r:embed="rId2"/>
          <a:stretch>
            <a:fillRect/>
          </a:stretch>
        </p:blipFill>
        <p:spPr>
          <a:xfrm>
            <a:off x="935305" y="365125"/>
            <a:ext cx="1901435" cy="1438752"/>
          </a:xfrm>
          <a:prstGeom prst="rect">
            <a:avLst/>
          </a:prstGeom>
        </p:spPr>
      </p:pic>
      <p:pic>
        <p:nvPicPr>
          <p:cNvPr id="5" name="Picture 4">
            <a:extLst>
              <a:ext uri="{FF2B5EF4-FFF2-40B4-BE49-F238E27FC236}">
                <a16:creationId xmlns:a16="http://schemas.microsoft.com/office/drawing/2014/main" id="{D47D3CB6-A6F3-454A-9775-49E4C8E9EE5D}"/>
              </a:ext>
            </a:extLst>
          </p:cNvPr>
          <p:cNvPicPr>
            <a:picLocks noChangeAspect="1"/>
          </p:cNvPicPr>
          <p:nvPr/>
        </p:nvPicPr>
        <p:blipFill>
          <a:blip r:embed="rId3"/>
          <a:stretch>
            <a:fillRect/>
          </a:stretch>
        </p:blipFill>
        <p:spPr>
          <a:xfrm>
            <a:off x="9806396" y="626234"/>
            <a:ext cx="1313607" cy="1008612"/>
          </a:xfrm>
          <a:prstGeom prst="rect">
            <a:avLst/>
          </a:prstGeom>
        </p:spPr>
      </p:pic>
      <p:pic>
        <p:nvPicPr>
          <p:cNvPr id="6" name="Picture 5">
            <a:extLst>
              <a:ext uri="{FF2B5EF4-FFF2-40B4-BE49-F238E27FC236}">
                <a16:creationId xmlns:a16="http://schemas.microsoft.com/office/drawing/2014/main" id="{C89F59DA-F45C-48E4-8DD2-5B4EDC61416F}"/>
              </a:ext>
            </a:extLst>
          </p:cNvPr>
          <p:cNvPicPr>
            <a:picLocks noChangeAspect="1"/>
          </p:cNvPicPr>
          <p:nvPr/>
        </p:nvPicPr>
        <p:blipFill>
          <a:blip r:embed="rId4"/>
          <a:stretch>
            <a:fillRect/>
          </a:stretch>
        </p:blipFill>
        <p:spPr>
          <a:xfrm>
            <a:off x="8976912" y="1825625"/>
            <a:ext cx="1706999" cy="625098"/>
          </a:xfrm>
          <a:prstGeom prst="rect">
            <a:avLst/>
          </a:prstGeom>
        </p:spPr>
      </p:pic>
      <p:pic>
        <p:nvPicPr>
          <p:cNvPr id="8" name="Picture 7">
            <a:extLst>
              <a:ext uri="{FF2B5EF4-FFF2-40B4-BE49-F238E27FC236}">
                <a16:creationId xmlns:a16="http://schemas.microsoft.com/office/drawing/2014/main" id="{41D0FF3E-A89B-4577-94E7-1FC94E22A5AD}"/>
              </a:ext>
            </a:extLst>
          </p:cNvPr>
          <p:cNvPicPr>
            <a:picLocks noChangeAspect="1"/>
          </p:cNvPicPr>
          <p:nvPr/>
        </p:nvPicPr>
        <p:blipFill>
          <a:blip r:embed="rId5"/>
          <a:stretch>
            <a:fillRect/>
          </a:stretch>
        </p:blipFill>
        <p:spPr>
          <a:xfrm>
            <a:off x="8716117" y="2587663"/>
            <a:ext cx="2180555" cy="899092"/>
          </a:xfrm>
          <a:prstGeom prst="rect">
            <a:avLst/>
          </a:prstGeom>
        </p:spPr>
      </p:pic>
      <p:pic>
        <p:nvPicPr>
          <p:cNvPr id="9" name="Picture 8">
            <a:extLst>
              <a:ext uri="{FF2B5EF4-FFF2-40B4-BE49-F238E27FC236}">
                <a16:creationId xmlns:a16="http://schemas.microsoft.com/office/drawing/2014/main" id="{A607E8AA-7966-4298-B363-F7FBBAEC5E6E}"/>
              </a:ext>
            </a:extLst>
          </p:cNvPr>
          <p:cNvPicPr>
            <a:picLocks noChangeAspect="1"/>
          </p:cNvPicPr>
          <p:nvPr/>
        </p:nvPicPr>
        <p:blipFill>
          <a:blip r:embed="rId6"/>
          <a:stretch>
            <a:fillRect/>
          </a:stretch>
        </p:blipFill>
        <p:spPr>
          <a:xfrm>
            <a:off x="8976912" y="3845560"/>
            <a:ext cx="1658967" cy="759600"/>
          </a:xfrm>
          <a:prstGeom prst="rect">
            <a:avLst/>
          </a:prstGeom>
        </p:spPr>
      </p:pic>
      <p:pic>
        <p:nvPicPr>
          <p:cNvPr id="10" name="Picture 9">
            <a:extLst>
              <a:ext uri="{FF2B5EF4-FFF2-40B4-BE49-F238E27FC236}">
                <a16:creationId xmlns:a16="http://schemas.microsoft.com/office/drawing/2014/main" id="{2F4A5320-59ED-4972-BF48-C67B5124D303}"/>
              </a:ext>
            </a:extLst>
          </p:cNvPr>
          <p:cNvPicPr>
            <a:picLocks noChangeAspect="1"/>
          </p:cNvPicPr>
          <p:nvPr/>
        </p:nvPicPr>
        <p:blipFill>
          <a:blip r:embed="rId7"/>
          <a:stretch>
            <a:fillRect/>
          </a:stretch>
        </p:blipFill>
        <p:spPr>
          <a:xfrm>
            <a:off x="8841733" y="5093260"/>
            <a:ext cx="1271820" cy="1005103"/>
          </a:xfrm>
          <a:prstGeom prst="rect">
            <a:avLst/>
          </a:prstGeom>
        </p:spPr>
      </p:pic>
      <p:sp>
        <p:nvSpPr>
          <p:cNvPr id="3" name="Date Placeholder 2">
            <a:extLst>
              <a:ext uri="{FF2B5EF4-FFF2-40B4-BE49-F238E27FC236}">
                <a16:creationId xmlns:a16="http://schemas.microsoft.com/office/drawing/2014/main" id="{B038F704-8CC4-4B89-AE3B-0C0BF126F743}"/>
              </a:ext>
            </a:extLst>
          </p:cNvPr>
          <p:cNvSpPr>
            <a:spLocks noGrp="1"/>
          </p:cNvSpPr>
          <p:nvPr>
            <p:ph type="dt" sz="half" idx="10"/>
          </p:nvPr>
        </p:nvSpPr>
        <p:spPr/>
        <p:txBody>
          <a:bodyPr/>
          <a:lstStyle/>
          <a:p>
            <a:r>
              <a:rPr lang="en-US"/>
              <a:t>08.10.2021</a:t>
            </a:r>
            <a:endParaRPr lang="lv-LV"/>
          </a:p>
        </p:txBody>
      </p:sp>
      <p:sp>
        <p:nvSpPr>
          <p:cNvPr id="11" name="Slide Number Placeholder 10">
            <a:extLst>
              <a:ext uri="{FF2B5EF4-FFF2-40B4-BE49-F238E27FC236}">
                <a16:creationId xmlns:a16="http://schemas.microsoft.com/office/drawing/2014/main" id="{714619FE-C353-4D51-98D5-D4D2A40AB81E}"/>
              </a:ext>
            </a:extLst>
          </p:cNvPr>
          <p:cNvSpPr>
            <a:spLocks noGrp="1"/>
          </p:cNvSpPr>
          <p:nvPr>
            <p:ph type="sldNum" sz="quarter" idx="12"/>
          </p:nvPr>
        </p:nvSpPr>
        <p:spPr/>
        <p:txBody>
          <a:bodyPr/>
          <a:lstStyle/>
          <a:p>
            <a:fld id="{C14EE085-EDD7-49A8-841A-507A4A7D552F}" type="slidenum">
              <a:rPr lang="lv-LV" smtClean="0"/>
              <a:t>2</a:t>
            </a:fld>
            <a:endParaRPr lang="lv-LV"/>
          </a:p>
        </p:txBody>
      </p:sp>
    </p:spTree>
    <p:extLst>
      <p:ext uri="{BB962C8B-B14F-4D97-AF65-F5344CB8AC3E}">
        <p14:creationId xmlns:p14="http://schemas.microsoft.com/office/powerpoint/2010/main" val="3228875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52015-B178-4115-BBB7-8580F84A71A0}"/>
              </a:ext>
            </a:extLst>
          </p:cNvPr>
          <p:cNvSpPr>
            <a:spLocks noGrp="1"/>
          </p:cNvSpPr>
          <p:nvPr>
            <p:ph type="title"/>
          </p:nvPr>
        </p:nvSpPr>
        <p:spPr>
          <a:xfrm>
            <a:off x="8195138" y="857675"/>
            <a:ext cx="3290618" cy="3622844"/>
          </a:xfrm>
        </p:spPr>
        <p:txBody>
          <a:bodyPr vert="horz" lIns="91440" tIns="45720" rIns="91440" bIns="45720" rtlCol="0" anchor="b">
            <a:normAutofit/>
          </a:bodyPr>
          <a:lstStyle/>
          <a:p>
            <a:pPr algn="ctr">
              <a:lnSpc>
                <a:spcPct val="85000"/>
              </a:lnSpc>
            </a:pPr>
            <a:r>
              <a:rPr lang="en-US" sz="4000" b="1" cap="all" dirty="0">
                <a:solidFill>
                  <a:schemeClr val="accent1">
                    <a:lumMod val="50000"/>
                  </a:schemeClr>
                </a:solidFill>
              </a:rPr>
              <a:t>EC study </a:t>
            </a:r>
            <a:r>
              <a:rPr lang="lv-LV" sz="4000" b="1" cap="all" dirty="0" err="1">
                <a:solidFill>
                  <a:schemeClr val="accent1">
                    <a:lumMod val="50000"/>
                  </a:schemeClr>
                </a:solidFill>
              </a:rPr>
              <a:t>on</a:t>
            </a:r>
            <a:r>
              <a:rPr lang="lv-LV" sz="4000" b="1" cap="all" dirty="0">
                <a:solidFill>
                  <a:schemeClr val="accent1">
                    <a:lumMod val="50000"/>
                  </a:schemeClr>
                </a:solidFill>
              </a:rPr>
              <a:t> </a:t>
            </a:r>
            <a:r>
              <a:rPr lang="lv-LV" sz="4000" b="1" cap="all" dirty="0" err="1">
                <a:solidFill>
                  <a:schemeClr val="accent1">
                    <a:lumMod val="50000"/>
                  </a:schemeClr>
                </a:solidFill>
              </a:rPr>
              <a:t>new</a:t>
            </a:r>
            <a:r>
              <a:rPr lang="lv-LV" sz="4000" b="1" cap="all" dirty="0">
                <a:solidFill>
                  <a:schemeClr val="accent1">
                    <a:lumMod val="50000"/>
                  </a:schemeClr>
                </a:solidFill>
              </a:rPr>
              <a:t> </a:t>
            </a:r>
            <a:r>
              <a:rPr lang="lv-LV" sz="4000" b="1" cap="all" dirty="0" err="1">
                <a:solidFill>
                  <a:schemeClr val="accent1">
                    <a:lumMod val="50000"/>
                  </a:schemeClr>
                </a:solidFill>
              </a:rPr>
              <a:t>genomic</a:t>
            </a:r>
            <a:r>
              <a:rPr lang="lv-LV" sz="4000" b="1" cap="all" dirty="0">
                <a:solidFill>
                  <a:schemeClr val="accent1">
                    <a:lumMod val="50000"/>
                  </a:schemeClr>
                </a:solidFill>
              </a:rPr>
              <a:t> </a:t>
            </a:r>
            <a:r>
              <a:rPr lang="lv-LV" sz="4000" b="1" cap="all" dirty="0" err="1">
                <a:solidFill>
                  <a:schemeClr val="accent1">
                    <a:lumMod val="50000"/>
                  </a:schemeClr>
                </a:solidFill>
              </a:rPr>
              <a:t>techniques</a:t>
            </a:r>
            <a:endParaRPr lang="en-US" sz="4000" b="1" cap="all" dirty="0">
              <a:solidFill>
                <a:schemeClr val="accent1">
                  <a:lumMod val="50000"/>
                </a:schemeClr>
              </a:solidFill>
            </a:endParaRPr>
          </a:p>
        </p:txBody>
      </p:sp>
      <p:sp>
        <p:nvSpPr>
          <p:cNvPr id="2" name="Date Placeholder 1">
            <a:extLst>
              <a:ext uri="{FF2B5EF4-FFF2-40B4-BE49-F238E27FC236}">
                <a16:creationId xmlns:a16="http://schemas.microsoft.com/office/drawing/2014/main" id="{8456C9F5-27DE-4A26-8BD5-3BA67EB94ECE}"/>
              </a:ext>
            </a:extLst>
          </p:cNvPr>
          <p:cNvSpPr>
            <a:spLocks noGrp="1"/>
          </p:cNvSpPr>
          <p:nvPr>
            <p:ph type="dt" sz="half" idx="10"/>
          </p:nvPr>
        </p:nvSpPr>
        <p:spPr>
          <a:xfrm>
            <a:off x="7800974" y="6232067"/>
            <a:ext cx="2329074" cy="365125"/>
          </a:xfrm>
        </p:spPr>
        <p:txBody>
          <a:bodyPr vert="horz" lIns="91440" tIns="45720" rIns="91440" bIns="45720" rtlCol="0" anchor="ctr">
            <a:normAutofit/>
          </a:bodyPr>
          <a:lstStyle/>
          <a:p>
            <a:pPr>
              <a:spcAft>
                <a:spcPts val="600"/>
              </a:spcAft>
            </a:pPr>
            <a:r>
              <a:rPr lang="en-US">
                <a:solidFill>
                  <a:srgbClr val="FFFFFF"/>
                </a:solidFill>
              </a:rPr>
              <a:t>08.10.2021</a:t>
            </a:r>
          </a:p>
        </p:txBody>
      </p:sp>
      <p:sp>
        <p:nvSpPr>
          <p:cNvPr id="3" name="Slide Number Placeholder 2">
            <a:extLst>
              <a:ext uri="{FF2B5EF4-FFF2-40B4-BE49-F238E27FC236}">
                <a16:creationId xmlns:a16="http://schemas.microsoft.com/office/drawing/2014/main" id="{6A6CF076-BD96-4A07-89ED-693C6A4EB44D}"/>
              </a:ext>
            </a:extLst>
          </p:cNvPr>
          <p:cNvSpPr>
            <a:spLocks noGrp="1"/>
          </p:cNvSpPr>
          <p:nvPr>
            <p:ph type="sldNum" sz="quarter" idx="12"/>
          </p:nvPr>
        </p:nvSpPr>
        <p:spPr>
          <a:xfrm>
            <a:off x="11133359" y="6223828"/>
            <a:ext cx="708406" cy="365125"/>
          </a:xfrm>
        </p:spPr>
        <p:txBody>
          <a:bodyPr vert="horz" lIns="91440" tIns="45720" rIns="91440" bIns="45720" rtlCol="0" anchor="ctr">
            <a:normAutofit/>
          </a:bodyPr>
          <a:lstStyle/>
          <a:p>
            <a:pPr>
              <a:spcAft>
                <a:spcPts val="600"/>
              </a:spcAft>
            </a:pPr>
            <a:fld id="{DF4E16B0-9F2A-42DD-9B03-3163A3CDF6CC}" type="slidenum">
              <a:rPr lang="en-US" smtClean="0">
                <a:solidFill>
                  <a:srgbClr val="FFFFFF"/>
                </a:solidFill>
              </a:rPr>
              <a:pPr>
                <a:spcAft>
                  <a:spcPts val="600"/>
                </a:spcAft>
              </a:pPr>
              <a:t>20</a:t>
            </a:fld>
            <a:endParaRPr lang="en-US">
              <a:solidFill>
                <a:srgbClr val="FFFFFF"/>
              </a:solidFill>
            </a:endParaRPr>
          </a:p>
        </p:txBody>
      </p:sp>
      <p:pic>
        <p:nvPicPr>
          <p:cNvPr id="10" name="Picture 9">
            <a:extLst>
              <a:ext uri="{FF2B5EF4-FFF2-40B4-BE49-F238E27FC236}">
                <a16:creationId xmlns:a16="http://schemas.microsoft.com/office/drawing/2014/main" id="{97B7F520-C15B-42D9-816D-A4F3F4BD702F}"/>
              </a:ext>
            </a:extLst>
          </p:cNvPr>
          <p:cNvPicPr>
            <a:picLocks noChangeAspect="1"/>
          </p:cNvPicPr>
          <p:nvPr/>
        </p:nvPicPr>
        <p:blipFill>
          <a:blip r:embed="rId3"/>
          <a:stretch>
            <a:fillRect/>
          </a:stretch>
        </p:blipFill>
        <p:spPr>
          <a:xfrm>
            <a:off x="1678662" y="269901"/>
            <a:ext cx="4724538" cy="6351878"/>
          </a:xfrm>
          <a:prstGeom prst="rect">
            <a:avLst/>
          </a:prstGeom>
        </p:spPr>
      </p:pic>
      <p:sp>
        <p:nvSpPr>
          <p:cNvPr id="17" name="TextBox 16">
            <a:extLst>
              <a:ext uri="{FF2B5EF4-FFF2-40B4-BE49-F238E27FC236}">
                <a16:creationId xmlns:a16="http://schemas.microsoft.com/office/drawing/2014/main" id="{5FAF2D08-BC0C-4181-9846-A0E95944BEF5}"/>
              </a:ext>
            </a:extLst>
          </p:cNvPr>
          <p:cNvSpPr txBox="1"/>
          <p:nvPr/>
        </p:nvSpPr>
        <p:spPr>
          <a:xfrm>
            <a:off x="993861" y="3560131"/>
            <a:ext cx="6094140" cy="1477328"/>
          </a:xfrm>
          <a:prstGeom prst="rect">
            <a:avLst/>
          </a:prstGeom>
          <a:noFill/>
        </p:spPr>
        <p:txBody>
          <a:bodyPr wrap="square">
            <a:spAutoFit/>
          </a:bodyPr>
          <a:lstStyle/>
          <a:p>
            <a:r>
              <a:rPr lang="en-US" dirty="0">
                <a:solidFill>
                  <a:schemeClr val="accent1">
                    <a:lumMod val="50000"/>
                  </a:schemeClr>
                </a:solidFill>
              </a:rPr>
              <a:t>The Council of the European Union asked for </a:t>
            </a:r>
            <a:r>
              <a:rPr lang="lv-LV" dirty="0" err="1">
                <a:solidFill>
                  <a:schemeClr val="accent1">
                    <a:lumMod val="50000"/>
                  </a:schemeClr>
                </a:solidFill>
              </a:rPr>
              <a:t>the</a:t>
            </a:r>
            <a:r>
              <a:rPr lang="en-US" dirty="0">
                <a:solidFill>
                  <a:schemeClr val="accent1">
                    <a:lumMod val="50000"/>
                  </a:schemeClr>
                </a:solidFill>
              </a:rPr>
              <a:t> study, regarding the status of new genomic techniques under Union Law (</a:t>
            </a:r>
            <a:r>
              <a:rPr lang="en-US" dirty="0">
                <a:solidFill>
                  <a:schemeClr val="accent1">
                    <a:lumMod val="50000"/>
                  </a:schemeClr>
                </a:solidFill>
                <a:hlinkClick r:id="rId4">
                  <a:extLst>
                    <a:ext uri="{A12FA001-AC4F-418D-AE19-62706E023703}">
                      <ahyp:hlinkClr xmlns:ahyp="http://schemas.microsoft.com/office/drawing/2018/hyperlinkcolor" val="tx"/>
                    </a:ext>
                  </a:extLst>
                </a:hlinkClick>
              </a:rPr>
              <a:t>Directive 2001/18/EC</a:t>
            </a:r>
            <a:r>
              <a:rPr lang="en-US" dirty="0">
                <a:solidFill>
                  <a:schemeClr val="accent1">
                    <a:lumMod val="50000"/>
                  </a:schemeClr>
                </a:solidFill>
              </a:rPr>
              <a:t>, </a:t>
            </a:r>
            <a:r>
              <a:rPr lang="en-US" dirty="0">
                <a:solidFill>
                  <a:schemeClr val="accent1">
                    <a:lumMod val="50000"/>
                  </a:schemeClr>
                </a:solidFill>
                <a:hlinkClick r:id="rId5">
                  <a:extLst>
                    <a:ext uri="{A12FA001-AC4F-418D-AE19-62706E023703}">
                      <ahyp:hlinkClr xmlns:ahyp="http://schemas.microsoft.com/office/drawing/2018/hyperlinkcolor" val="tx"/>
                    </a:ext>
                  </a:extLst>
                </a:hlinkClick>
              </a:rPr>
              <a:t>Regulation (EC) 1829/2003</a:t>
            </a:r>
            <a:r>
              <a:rPr lang="en-US" dirty="0">
                <a:solidFill>
                  <a:schemeClr val="accent1">
                    <a:lumMod val="50000"/>
                  </a:schemeClr>
                </a:solidFill>
              </a:rPr>
              <a:t>, </a:t>
            </a:r>
            <a:r>
              <a:rPr lang="en-US" dirty="0">
                <a:solidFill>
                  <a:schemeClr val="accent1">
                    <a:lumMod val="50000"/>
                  </a:schemeClr>
                </a:solidFill>
                <a:hlinkClick r:id="rId6">
                  <a:extLst>
                    <a:ext uri="{A12FA001-AC4F-418D-AE19-62706E023703}">
                      <ahyp:hlinkClr xmlns:ahyp="http://schemas.microsoft.com/office/drawing/2018/hyperlinkcolor" val="tx"/>
                    </a:ext>
                  </a:extLst>
                </a:hlinkClick>
              </a:rPr>
              <a:t>Directive 2009/41/EC</a:t>
            </a:r>
            <a:r>
              <a:rPr lang="en-US" dirty="0">
                <a:solidFill>
                  <a:schemeClr val="accent1">
                    <a:lumMod val="50000"/>
                  </a:schemeClr>
                </a:solidFill>
              </a:rPr>
              <a:t> and </a:t>
            </a:r>
            <a:r>
              <a:rPr lang="en-US" dirty="0">
                <a:solidFill>
                  <a:schemeClr val="accent1">
                    <a:lumMod val="50000"/>
                  </a:schemeClr>
                </a:solidFill>
                <a:hlinkClick r:id="rId7">
                  <a:extLst>
                    <a:ext uri="{A12FA001-AC4F-418D-AE19-62706E023703}">
                      <ahyp:hlinkClr xmlns:ahyp="http://schemas.microsoft.com/office/drawing/2018/hyperlinkcolor" val="tx"/>
                    </a:ext>
                  </a:extLst>
                </a:hlinkClick>
              </a:rPr>
              <a:t>Regulation (EC) 1830/2003</a:t>
            </a:r>
            <a:r>
              <a:rPr lang="en-US" dirty="0">
                <a:solidFill>
                  <a:schemeClr val="accent1">
                    <a:lumMod val="50000"/>
                  </a:schemeClr>
                </a:solidFill>
              </a:rPr>
              <a:t>), in light of the Court of Justice’s judgment in Case C-528/16</a:t>
            </a:r>
          </a:p>
        </p:txBody>
      </p:sp>
      <p:pic>
        <p:nvPicPr>
          <p:cNvPr id="7" name="Picture 6">
            <a:extLst>
              <a:ext uri="{FF2B5EF4-FFF2-40B4-BE49-F238E27FC236}">
                <a16:creationId xmlns:a16="http://schemas.microsoft.com/office/drawing/2014/main" id="{FA6A618F-6499-4122-88A6-BEAF2558EA72}"/>
              </a:ext>
            </a:extLst>
          </p:cNvPr>
          <p:cNvPicPr>
            <a:picLocks noChangeAspect="1"/>
          </p:cNvPicPr>
          <p:nvPr/>
        </p:nvPicPr>
        <p:blipFill>
          <a:blip r:embed="rId8"/>
          <a:stretch>
            <a:fillRect/>
          </a:stretch>
        </p:blipFill>
        <p:spPr>
          <a:xfrm>
            <a:off x="231533" y="5111691"/>
            <a:ext cx="1901435" cy="1438752"/>
          </a:xfrm>
          <a:prstGeom prst="rect">
            <a:avLst/>
          </a:prstGeom>
        </p:spPr>
      </p:pic>
      <p:pic>
        <p:nvPicPr>
          <p:cNvPr id="8" name="Picture 7">
            <a:extLst>
              <a:ext uri="{FF2B5EF4-FFF2-40B4-BE49-F238E27FC236}">
                <a16:creationId xmlns:a16="http://schemas.microsoft.com/office/drawing/2014/main" id="{BD22E963-7BE4-4B64-A53F-00FA77D9EE47}"/>
              </a:ext>
            </a:extLst>
          </p:cNvPr>
          <p:cNvPicPr>
            <a:picLocks noChangeAspect="1"/>
          </p:cNvPicPr>
          <p:nvPr/>
        </p:nvPicPr>
        <p:blipFill>
          <a:blip r:embed="rId9"/>
          <a:stretch>
            <a:fillRect/>
          </a:stretch>
        </p:blipFill>
        <p:spPr>
          <a:xfrm>
            <a:off x="10476555" y="5363621"/>
            <a:ext cx="1313607" cy="1008612"/>
          </a:xfrm>
          <a:prstGeom prst="rect">
            <a:avLst/>
          </a:prstGeom>
        </p:spPr>
      </p:pic>
    </p:spTree>
    <p:extLst>
      <p:ext uri="{BB962C8B-B14F-4D97-AF65-F5344CB8AC3E}">
        <p14:creationId xmlns:p14="http://schemas.microsoft.com/office/powerpoint/2010/main" val="318066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52015-B178-4115-BBB7-8580F84A71A0}"/>
              </a:ext>
            </a:extLst>
          </p:cNvPr>
          <p:cNvSpPr>
            <a:spLocks noGrp="1"/>
          </p:cNvSpPr>
          <p:nvPr>
            <p:ph type="title"/>
          </p:nvPr>
        </p:nvSpPr>
        <p:spPr>
          <a:xfrm>
            <a:off x="8195138" y="857675"/>
            <a:ext cx="3290618" cy="3622844"/>
          </a:xfrm>
        </p:spPr>
        <p:txBody>
          <a:bodyPr vert="horz" lIns="91440" tIns="45720" rIns="91440" bIns="45720" rtlCol="0" anchor="b">
            <a:normAutofit/>
          </a:bodyPr>
          <a:lstStyle/>
          <a:p>
            <a:pPr algn="ctr">
              <a:lnSpc>
                <a:spcPct val="85000"/>
              </a:lnSpc>
            </a:pPr>
            <a:r>
              <a:rPr lang="en-US" sz="4000" b="1" cap="all" dirty="0">
                <a:solidFill>
                  <a:schemeClr val="accent1">
                    <a:lumMod val="50000"/>
                  </a:schemeClr>
                </a:solidFill>
              </a:rPr>
              <a:t>EC study </a:t>
            </a:r>
            <a:r>
              <a:rPr lang="lv-LV" sz="4000" b="1" cap="all" dirty="0" err="1">
                <a:solidFill>
                  <a:schemeClr val="accent1">
                    <a:lumMod val="50000"/>
                  </a:schemeClr>
                </a:solidFill>
              </a:rPr>
              <a:t>on</a:t>
            </a:r>
            <a:r>
              <a:rPr lang="lv-LV" sz="4000" b="1" cap="all" dirty="0">
                <a:solidFill>
                  <a:schemeClr val="accent1">
                    <a:lumMod val="50000"/>
                  </a:schemeClr>
                </a:solidFill>
              </a:rPr>
              <a:t> </a:t>
            </a:r>
            <a:r>
              <a:rPr lang="lv-LV" sz="4000" b="1" cap="all" dirty="0" err="1">
                <a:solidFill>
                  <a:schemeClr val="accent1">
                    <a:lumMod val="50000"/>
                  </a:schemeClr>
                </a:solidFill>
              </a:rPr>
              <a:t>new</a:t>
            </a:r>
            <a:r>
              <a:rPr lang="lv-LV" sz="4000" b="1" cap="all" dirty="0">
                <a:solidFill>
                  <a:schemeClr val="accent1">
                    <a:lumMod val="50000"/>
                  </a:schemeClr>
                </a:solidFill>
              </a:rPr>
              <a:t> </a:t>
            </a:r>
            <a:r>
              <a:rPr lang="lv-LV" sz="4000" b="1" cap="all" dirty="0" err="1">
                <a:solidFill>
                  <a:schemeClr val="accent1">
                    <a:lumMod val="50000"/>
                  </a:schemeClr>
                </a:solidFill>
              </a:rPr>
              <a:t>genomic</a:t>
            </a:r>
            <a:r>
              <a:rPr lang="lv-LV" sz="4000" b="1" cap="all" dirty="0">
                <a:solidFill>
                  <a:schemeClr val="accent1">
                    <a:lumMod val="50000"/>
                  </a:schemeClr>
                </a:solidFill>
              </a:rPr>
              <a:t> </a:t>
            </a:r>
            <a:r>
              <a:rPr lang="lv-LV" sz="4000" b="1" cap="all" dirty="0" err="1">
                <a:solidFill>
                  <a:schemeClr val="accent1">
                    <a:lumMod val="50000"/>
                  </a:schemeClr>
                </a:solidFill>
              </a:rPr>
              <a:t>techniques</a:t>
            </a:r>
            <a:endParaRPr lang="en-US" sz="4000" b="1" cap="all" dirty="0">
              <a:solidFill>
                <a:schemeClr val="accent1">
                  <a:lumMod val="50000"/>
                </a:schemeClr>
              </a:solidFill>
            </a:endParaRPr>
          </a:p>
        </p:txBody>
      </p:sp>
      <p:sp>
        <p:nvSpPr>
          <p:cNvPr id="2" name="Date Placeholder 1">
            <a:extLst>
              <a:ext uri="{FF2B5EF4-FFF2-40B4-BE49-F238E27FC236}">
                <a16:creationId xmlns:a16="http://schemas.microsoft.com/office/drawing/2014/main" id="{8456C9F5-27DE-4A26-8BD5-3BA67EB94ECE}"/>
              </a:ext>
            </a:extLst>
          </p:cNvPr>
          <p:cNvSpPr>
            <a:spLocks noGrp="1"/>
          </p:cNvSpPr>
          <p:nvPr>
            <p:ph type="dt" sz="half" idx="10"/>
          </p:nvPr>
        </p:nvSpPr>
        <p:spPr>
          <a:xfrm>
            <a:off x="7800974" y="6232067"/>
            <a:ext cx="2329074" cy="365125"/>
          </a:xfrm>
        </p:spPr>
        <p:txBody>
          <a:bodyPr vert="horz" lIns="91440" tIns="45720" rIns="91440" bIns="45720" rtlCol="0" anchor="ctr">
            <a:normAutofit/>
          </a:bodyPr>
          <a:lstStyle/>
          <a:p>
            <a:pPr>
              <a:spcAft>
                <a:spcPts val="600"/>
              </a:spcAft>
            </a:pPr>
            <a:r>
              <a:rPr lang="en-US">
                <a:solidFill>
                  <a:srgbClr val="FFFFFF"/>
                </a:solidFill>
              </a:rPr>
              <a:t>08.10.2021</a:t>
            </a:r>
          </a:p>
        </p:txBody>
      </p:sp>
      <p:sp>
        <p:nvSpPr>
          <p:cNvPr id="3" name="Slide Number Placeholder 2">
            <a:extLst>
              <a:ext uri="{FF2B5EF4-FFF2-40B4-BE49-F238E27FC236}">
                <a16:creationId xmlns:a16="http://schemas.microsoft.com/office/drawing/2014/main" id="{6A6CF076-BD96-4A07-89ED-693C6A4EB44D}"/>
              </a:ext>
            </a:extLst>
          </p:cNvPr>
          <p:cNvSpPr>
            <a:spLocks noGrp="1"/>
          </p:cNvSpPr>
          <p:nvPr>
            <p:ph type="sldNum" sz="quarter" idx="12"/>
          </p:nvPr>
        </p:nvSpPr>
        <p:spPr>
          <a:xfrm>
            <a:off x="11133359" y="6223828"/>
            <a:ext cx="708406" cy="365125"/>
          </a:xfrm>
        </p:spPr>
        <p:txBody>
          <a:bodyPr vert="horz" lIns="91440" tIns="45720" rIns="91440" bIns="45720" rtlCol="0" anchor="ctr">
            <a:normAutofit/>
          </a:bodyPr>
          <a:lstStyle/>
          <a:p>
            <a:pPr>
              <a:spcAft>
                <a:spcPts val="600"/>
              </a:spcAft>
            </a:pPr>
            <a:fld id="{DF4E16B0-9F2A-42DD-9B03-3163A3CDF6CC}" type="slidenum">
              <a:rPr lang="en-US" smtClean="0">
                <a:solidFill>
                  <a:srgbClr val="FFFFFF"/>
                </a:solidFill>
              </a:rPr>
              <a:pPr>
                <a:spcAft>
                  <a:spcPts val="600"/>
                </a:spcAft>
              </a:pPr>
              <a:t>21</a:t>
            </a:fld>
            <a:endParaRPr lang="en-US">
              <a:solidFill>
                <a:srgbClr val="FFFFFF"/>
              </a:solidFill>
            </a:endParaRPr>
          </a:p>
        </p:txBody>
      </p:sp>
      <p:sp>
        <p:nvSpPr>
          <p:cNvPr id="13" name="Content Placeholder 2">
            <a:extLst>
              <a:ext uri="{FF2B5EF4-FFF2-40B4-BE49-F238E27FC236}">
                <a16:creationId xmlns:a16="http://schemas.microsoft.com/office/drawing/2014/main" id="{488BEABC-511B-42F0-95B6-6C13806BF0A3}"/>
              </a:ext>
            </a:extLst>
          </p:cNvPr>
          <p:cNvSpPr>
            <a:spLocks noGrp="1"/>
          </p:cNvSpPr>
          <p:nvPr>
            <p:ph idx="1"/>
          </p:nvPr>
        </p:nvSpPr>
        <p:spPr>
          <a:xfrm>
            <a:off x="345689" y="323385"/>
            <a:ext cx="7058722" cy="6177776"/>
          </a:xfrm>
        </p:spPr>
        <p:txBody>
          <a:bodyPr>
            <a:normAutofit fontScale="92500"/>
          </a:bodyPr>
          <a:lstStyle/>
          <a:p>
            <a:pPr marL="45720" indent="0">
              <a:buNone/>
            </a:pPr>
            <a:r>
              <a:rPr lang="lv-LV" sz="2400" b="1" dirty="0" err="1">
                <a:solidFill>
                  <a:schemeClr val="accent1">
                    <a:lumMod val="50000"/>
                  </a:schemeClr>
                </a:solidFill>
              </a:rPr>
              <a:t>Scope</a:t>
            </a:r>
            <a:r>
              <a:rPr lang="lv-LV" sz="2400" b="1" dirty="0">
                <a:solidFill>
                  <a:schemeClr val="accent1">
                    <a:lumMod val="50000"/>
                  </a:schemeClr>
                </a:solidFill>
              </a:rPr>
              <a:t> </a:t>
            </a:r>
            <a:r>
              <a:rPr lang="lv-LV" sz="2400" b="1" dirty="0" err="1">
                <a:solidFill>
                  <a:schemeClr val="accent1">
                    <a:lumMod val="50000"/>
                  </a:schemeClr>
                </a:solidFill>
              </a:rPr>
              <a:t>of</a:t>
            </a:r>
            <a:r>
              <a:rPr lang="lv-LV" sz="2400" b="1" dirty="0">
                <a:solidFill>
                  <a:schemeClr val="accent1">
                    <a:lumMod val="50000"/>
                  </a:schemeClr>
                </a:solidFill>
              </a:rPr>
              <a:t> </a:t>
            </a:r>
            <a:r>
              <a:rPr lang="lv-LV" sz="2400" b="1" dirty="0" err="1">
                <a:solidFill>
                  <a:schemeClr val="accent1">
                    <a:lumMod val="50000"/>
                  </a:schemeClr>
                </a:solidFill>
              </a:rPr>
              <a:t>the</a:t>
            </a:r>
            <a:r>
              <a:rPr lang="lv-LV" sz="2400" b="1" dirty="0">
                <a:solidFill>
                  <a:schemeClr val="accent1">
                    <a:lumMod val="50000"/>
                  </a:schemeClr>
                </a:solidFill>
              </a:rPr>
              <a:t> </a:t>
            </a:r>
            <a:r>
              <a:rPr lang="lv-LV" sz="2400" b="1" dirty="0" err="1">
                <a:solidFill>
                  <a:schemeClr val="accent1">
                    <a:lumMod val="50000"/>
                  </a:schemeClr>
                </a:solidFill>
              </a:rPr>
              <a:t>study</a:t>
            </a:r>
            <a:r>
              <a:rPr lang="lv-LV" sz="2400" b="1" dirty="0">
                <a:solidFill>
                  <a:schemeClr val="accent1">
                    <a:lumMod val="50000"/>
                  </a:schemeClr>
                </a:solidFill>
              </a:rPr>
              <a:t>: </a:t>
            </a:r>
          </a:p>
          <a:p>
            <a:pPr marL="285750" indent="-285750">
              <a:buFont typeface="Arial" panose="020B0604020202020204" pitchFamily="34" charset="0"/>
              <a:buChar char="•"/>
            </a:pPr>
            <a:r>
              <a:rPr lang="en-US" sz="2400" dirty="0">
                <a:solidFill>
                  <a:schemeClr val="accent1">
                    <a:lumMod val="50000"/>
                  </a:schemeClr>
                </a:solidFill>
              </a:rPr>
              <a:t>A scientific and market state-of-the-art analysis</a:t>
            </a:r>
          </a:p>
          <a:p>
            <a:pPr marL="285750" indent="-285750">
              <a:buFont typeface="Arial" panose="020B0604020202020204" pitchFamily="34" charset="0"/>
              <a:buChar char="•"/>
            </a:pPr>
            <a:r>
              <a:rPr lang="en-US" sz="2400" dirty="0">
                <a:solidFill>
                  <a:schemeClr val="accent1">
                    <a:lumMod val="50000"/>
                  </a:schemeClr>
                </a:solidFill>
              </a:rPr>
              <a:t>Clarification of the legal status of organisms produced by NGTs</a:t>
            </a:r>
          </a:p>
          <a:p>
            <a:pPr marL="285750" indent="-285750">
              <a:buFont typeface="Arial" panose="020B0604020202020204" pitchFamily="34" charset="0"/>
              <a:buChar char="•"/>
            </a:pPr>
            <a:r>
              <a:rPr lang="en-US" sz="2400" dirty="0">
                <a:solidFill>
                  <a:schemeClr val="accent1">
                    <a:lumMod val="50000"/>
                  </a:schemeClr>
                </a:solidFill>
              </a:rPr>
              <a:t>A state-of-play on the implementation and enforcement of the GMO legislation, as regards NGTs</a:t>
            </a:r>
          </a:p>
          <a:p>
            <a:pPr marL="285750" indent="-285750">
              <a:buFont typeface="Arial" panose="020B0604020202020204" pitchFamily="34" charset="0"/>
              <a:buChar char="•"/>
            </a:pPr>
            <a:r>
              <a:rPr lang="en-US" sz="2400" dirty="0">
                <a:solidFill>
                  <a:schemeClr val="accent1">
                    <a:lumMod val="50000"/>
                  </a:schemeClr>
                </a:solidFill>
              </a:rPr>
              <a:t>Safety and risk assessment considerations</a:t>
            </a:r>
          </a:p>
          <a:p>
            <a:pPr marL="285750" indent="-285750">
              <a:buFont typeface="Arial" panose="020B0604020202020204" pitchFamily="34" charset="0"/>
              <a:buChar char="•"/>
            </a:pPr>
            <a:r>
              <a:rPr lang="en-US" sz="2400" dirty="0">
                <a:solidFill>
                  <a:schemeClr val="accent1">
                    <a:lumMod val="50000"/>
                  </a:schemeClr>
                </a:solidFill>
              </a:rPr>
              <a:t>An overview of research and innovation in the field</a:t>
            </a:r>
          </a:p>
          <a:p>
            <a:pPr marL="285750" indent="-285750">
              <a:buFont typeface="Arial" panose="020B0604020202020204" pitchFamily="34" charset="0"/>
              <a:buChar char="•"/>
            </a:pPr>
            <a:r>
              <a:rPr lang="en-US" sz="2400" dirty="0">
                <a:solidFill>
                  <a:schemeClr val="accent1">
                    <a:lumMod val="50000"/>
                  </a:schemeClr>
                </a:solidFill>
              </a:rPr>
              <a:t>EU countries and stakeholders views on potential benefits/opportunities and challenges/concerns associated with NGTs and their products, labelling, Small and Medium Enterprises (SMEs), intellectual property</a:t>
            </a:r>
          </a:p>
          <a:p>
            <a:pPr marL="285750" indent="-285750">
              <a:buFont typeface="Arial" panose="020B0604020202020204" pitchFamily="34" charset="0"/>
              <a:buChar char="•"/>
            </a:pPr>
            <a:r>
              <a:rPr lang="en-US" sz="2400" dirty="0">
                <a:solidFill>
                  <a:schemeClr val="accent1">
                    <a:lumMod val="50000"/>
                  </a:schemeClr>
                </a:solidFill>
              </a:rPr>
              <a:t>Information on public dialogues and national surveys</a:t>
            </a:r>
          </a:p>
          <a:p>
            <a:pPr marL="285750" indent="-285750">
              <a:buFont typeface="Arial" panose="020B0604020202020204" pitchFamily="34" charset="0"/>
              <a:buChar char="•"/>
            </a:pPr>
            <a:r>
              <a:rPr lang="en-US" sz="2400" dirty="0">
                <a:solidFill>
                  <a:schemeClr val="accent1">
                    <a:lumMod val="50000"/>
                  </a:schemeClr>
                </a:solidFill>
              </a:rPr>
              <a:t>Information on ethical aspects of NGTs and their products</a:t>
            </a:r>
          </a:p>
        </p:txBody>
      </p:sp>
      <p:pic>
        <p:nvPicPr>
          <p:cNvPr id="6" name="Picture 5">
            <a:extLst>
              <a:ext uri="{FF2B5EF4-FFF2-40B4-BE49-F238E27FC236}">
                <a16:creationId xmlns:a16="http://schemas.microsoft.com/office/drawing/2014/main" id="{FC598700-5C7F-4691-9376-B1F0C958512F}"/>
              </a:ext>
            </a:extLst>
          </p:cNvPr>
          <p:cNvPicPr>
            <a:picLocks noChangeAspect="1"/>
          </p:cNvPicPr>
          <p:nvPr/>
        </p:nvPicPr>
        <p:blipFill>
          <a:blip r:embed="rId2"/>
          <a:stretch>
            <a:fillRect/>
          </a:stretch>
        </p:blipFill>
        <p:spPr>
          <a:xfrm>
            <a:off x="7939012" y="4975877"/>
            <a:ext cx="1901435" cy="1438752"/>
          </a:xfrm>
          <a:prstGeom prst="rect">
            <a:avLst/>
          </a:prstGeom>
        </p:spPr>
      </p:pic>
      <p:pic>
        <p:nvPicPr>
          <p:cNvPr id="7" name="Picture 6">
            <a:extLst>
              <a:ext uri="{FF2B5EF4-FFF2-40B4-BE49-F238E27FC236}">
                <a16:creationId xmlns:a16="http://schemas.microsoft.com/office/drawing/2014/main" id="{6E12F59C-1454-4FDF-B504-EB5E85E4499E}"/>
              </a:ext>
            </a:extLst>
          </p:cNvPr>
          <p:cNvPicPr>
            <a:picLocks noChangeAspect="1"/>
          </p:cNvPicPr>
          <p:nvPr/>
        </p:nvPicPr>
        <p:blipFill>
          <a:blip r:embed="rId3"/>
          <a:stretch>
            <a:fillRect/>
          </a:stretch>
        </p:blipFill>
        <p:spPr>
          <a:xfrm>
            <a:off x="10476555" y="5363621"/>
            <a:ext cx="1313607" cy="1008612"/>
          </a:xfrm>
          <a:prstGeom prst="rect">
            <a:avLst/>
          </a:prstGeom>
        </p:spPr>
      </p:pic>
    </p:spTree>
    <p:extLst>
      <p:ext uri="{BB962C8B-B14F-4D97-AF65-F5344CB8AC3E}">
        <p14:creationId xmlns:p14="http://schemas.microsoft.com/office/powerpoint/2010/main" val="382225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52015-B178-4115-BBB7-8580F84A71A0}"/>
              </a:ext>
            </a:extLst>
          </p:cNvPr>
          <p:cNvSpPr>
            <a:spLocks noGrp="1"/>
          </p:cNvSpPr>
          <p:nvPr>
            <p:ph type="title"/>
          </p:nvPr>
        </p:nvSpPr>
        <p:spPr>
          <a:xfrm>
            <a:off x="8195138" y="857675"/>
            <a:ext cx="3290618" cy="3622844"/>
          </a:xfrm>
        </p:spPr>
        <p:txBody>
          <a:bodyPr vert="horz" lIns="91440" tIns="45720" rIns="91440" bIns="45720" rtlCol="0" anchor="b">
            <a:normAutofit/>
          </a:bodyPr>
          <a:lstStyle/>
          <a:p>
            <a:pPr algn="ctr">
              <a:lnSpc>
                <a:spcPct val="85000"/>
              </a:lnSpc>
            </a:pPr>
            <a:r>
              <a:rPr lang="en-US" sz="4000" b="1" cap="all" dirty="0">
                <a:solidFill>
                  <a:schemeClr val="accent1">
                    <a:lumMod val="50000"/>
                  </a:schemeClr>
                </a:solidFill>
              </a:rPr>
              <a:t>EC study </a:t>
            </a:r>
            <a:r>
              <a:rPr lang="lv-LV" sz="4000" b="1" cap="all" dirty="0" err="1">
                <a:solidFill>
                  <a:schemeClr val="accent1">
                    <a:lumMod val="50000"/>
                  </a:schemeClr>
                </a:solidFill>
              </a:rPr>
              <a:t>on</a:t>
            </a:r>
            <a:r>
              <a:rPr lang="lv-LV" sz="4000" b="1" cap="all" dirty="0">
                <a:solidFill>
                  <a:schemeClr val="accent1">
                    <a:lumMod val="50000"/>
                  </a:schemeClr>
                </a:solidFill>
              </a:rPr>
              <a:t> </a:t>
            </a:r>
            <a:r>
              <a:rPr lang="lv-LV" sz="4000" b="1" cap="all" dirty="0" err="1">
                <a:solidFill>
                  <a:schemeClr val="accent1">
                    <a:lumMod val="50000"/>
                  </a:schemeClr>
                </a:solidFill>
              </a:rPr>
              <a:t>new</a:t>
            </a:r>
            <a:r>
              <a:rPr lang="lv-LV" sz="4000" b="1" cap="all" dirty="0">
                <a:solidFill>
                  <a:schemeClr val="accent1">
                    <a:lumMod val="50000"/>
                  </a:schemeClr>
                </a:solidFill>
              </a:rPr>
              <a:t> </a:t>
            </a:r>
            <a:r>
              <a:rPr lang="lv-LV" sz="4000" b="1" cap="all" dirty="0" err="1">
                <a:solidFill>
                  <a:schemeClr val="accent1">
                    <a:lumMod val="50000"/>
                  </a:schemeClr>
                </a:solidFill>
              </a:rPr>
              <a:t>genomic</a:t>
            </a:r>
            <a:r>
              <a:rPr lang="lv-LV" sz="4000" b="1" cap="all" dirty="0">
                <a:solidFill>
                  <a:schemeClr val="accent1">
                    <a:lumMod val="50000"/>
                  </a:schemeClr>
                </a:solidFill>
              </a:rPr>
              <a:t> </a:t>
            </a:r>
            <a:r>
              <a:rPr lang="lv-LV" sz="4000" b="1" cap="all" dirty="0" err="1">
                <a:solidFill>
                  <a:schemeClr val="accent1">
                    <a:lumMod val="50000"/>
                  </a:schemeClr>
                </a:solidFill>
              </a:rPr>
              <a:t>techniques</a:t>
            </a:r>
            <a:endParaRPr lang="en-US" sz="4000" b="1" cap="all" dirty="0">
              <a:solidFill>
                <a:schemeClr val="accent1">
                  <a:lumMod val="50000"/>
                </a:schemeClr>
              </a:solidFill>
            </a:endParaRPr>
          </a:p>
        </p:txBody>
      </p:sp>
      <p:sp>
        <p:nvSpPr>
          <p:cNvPr id="2" name="Date Placeholder 1">
            <a:extLst>
              <a:ext uri="{FF2B5EF4-FFF2-40B4-BE49-F238E27FC236}">
                <a16:creationId xmlns:a16="http://schemas.microsoft.com/office/drawing/2014/main" id="{8456C9F5-27DE-4A26-8BD5-3BA67EB94ECE}"/>
              </a:ext>
            </a:extLst>
          </p:cNvPr>
          <p:cNvSpPr>
            <a:spLocks noGrp="1"/>
          </p:cNvSpPr>
          <p:nvPr>
            <p:ph type="dt" sz="half" idx="10"/>
          </p:nvPr>
        </p:nvSpPr>
        <p:spPr>
          <a:xfrm>
            <a:off x="7800974" y="6232067"/>
            <a:ext cx="2329074" cy="365125"/>
          </a:xfrm>
        </p:spPr>
        <p:txBody>
          <a:bodyPr vert="horz" lIns="91440" tIns="45720" rIns="91440" bIns="45720" rtlCol="0" anchor="ctr">
            <a:normAutofit/>
          </a:bodyPr>
          <a:lstStyle/>
          <a:p>
            <a:pPr>
              <a:spcAft>
                <a:spcPts val="600"/>
              </a:spcAft>
            </a:pPr>
            <a:r>
              <a:rPr lang="en-US">
                <a:solidFill>
                  <a:srgbClr val="FFFFFF"/>
                </a:solidFill>
              </a:rPr>
              <a:t>08.10.2021</a:t>
            </a:r>
          </a:p>
        </p:txBody>
      </p:sp>
      <p:sp>
        <p:nvSpPr>
          <p:cNvPr id="3" name="Slide Number Placeholder 2">
            <a:extLst>
              <a:ext uri="{FF2B5EF4-FFF2-40B4-BE49-F238E27FC236}">
                <a16:creationId xmlns:a16="http://schemas.microsoft.com/office/drawing/2014/main" id="{6A6CF076-BD96-4A07-89ED-693C6A4EB44D}"/>
              </a:ext>
            </a:extLst>
          </p:cNvPr>
          <p:cNvSpPr>
            <a:spLocks noGrp="1"/>
          </p:cNvSpPr>
          <p:nvPr>
            <p:ph type="sldNum" sz="quarter" idx="12"/>
          </p:nvPr>
        </p:nvSpPr>
        <p:spPr>
          <a:xfrm>
            <a:off x="11133359" y="6223828"/>
            <a:ext cx="708406" cy="365125"/>
          </a:xfrm>
        </p:spPr>
        <p:txBody>
          <a:bodyPr vert="horz" lIns="91440" tIns="45720" rIns="91440" bIns="45720" rtlCol="0" anchor="ctr">
            <a:normAutofit/>
          </a:bodyPr>
          <a:lstStyle/>
          <a:p>
            <a:pPr>
              <a:spcAft>
                <a:spcPts val="600"/>
              </a:spcAft>
            </a:pPr>
            <a:fld id="{DF4E16B0-9F2A-42DD-9B03-3163A3CDF6CC}" type="slidenum">
              <a:rPr lang="en-US" smtClean="0">
                <a:solidFill>
                  <a:srgbClr val="FFFFFF"/>
                </a:solidFill>
              </a:rPr>
              <a:pPr>
                <a:spcAft>
                  <a:spcPts val="600"/>
                </a:spcAft>
              </a:pPr>
              <a:t>22</a:t>
            </a:fld>
            <a:endParaRPr lang="en-US">
              <a:solidFill>
                <a:srgbClr val="FFFFFF"/>
              </a:solidFill>
            </a:endParaRPr>
          </a:p>
        </p:txBody>
      </p:sp>
      <p:sp>
        <p:nvSpPr>
          <p:cNvPr id="13" name="Content Placeholder 2">
            <a:extLst>
              <a:ext uri="{FF2B5EF4-FFF2-40B4-BE49-F238E27FC236}">
                <a16:creationId xmlns:a16="http://schemas.microsoft.com/office/drawing/2014/main" id="{488BEABC-511B-42F0-95B6-6C13806BF0A3}"/>
              </a:ext>
            </a:extLst>
          </p:cNvPr>
          <p:cNvSpPr>
            <a:spLocks noGrp="1"/>
          </p:cNvSpPr>
          <p:nvPr>
            <p:ph idx="1"/>
          </p:nvPr>
        </p:nvSpPr>
        <p:spPr>
          <a:xfrm>
            <a:off x="345689" y="323385"/>
            <a:ext cx="7058722" cy="6177776"/>
          </a:xfrm>
        </p:spPr>
        <p:txBody>
          <a:bodyPr/>
          <a:lstStyle/>
          <a:p>
            <a:pPr marL="45720" indent="0">
              <a:buNone/>
            </a:pPr>
            <a:r>
              <a:rPr lang="lv-LV" sz="2400" b="1" dirty="0" err="1">
                <a:solidFill>
                  <a:schemeClr val="accent1">
                    <a:lumMod val="50000"/>
                  </a:schemeClr>
                </a:solidFill>
              </a:rPr>
              <a:t>Study</a:t>
            </a:r>
            <a:r>
              <a:rPr lang="lv-LV" sz="2400" b="1" dirty="0">
                <a:solidFill>
                  <a:schemeClr val="accent1">
                    <a:lumMod val="50000"/>
                  </a:schemeClr>
                </a:solidFill>
              </a:rPr>
              <a:t> </a:t>
            </a:r>
            <a:r>
              <a:rPr lang="lv-LV" sz="2400" b="1" dirty="0" err="1">
                <a:solidFill>
                  <a:schemeClr val="accent1">
                    <a:lumMod val="50000"/>
                  </a:schemeClr>
                </a:solidFill>
              </a:rPr>
              <a:t>methodology</a:t>
            </a:r>
            <a:r>
              <a:rPr lang="lv-LV" sz="2400" b="1" dirty="0">
                <a:solidFill>
                  <a:schemeClr val="accent1">
                    <a:lumMod val="50000"/>
                  </a:schemeClr>
                </a:solidFill>
              </a:rPr>
              <a:t>: </a:t>
            </a:r>
          </a:p>
          <a:p>
            <a:pPr marL="285750" indent="-285750">
              <a:buFont typeface="Arial" panose="020B0604020202020204" pitchFamily="34" charset="0"/>
              <a:buChar char="•"/>
            </a:pPr>
            <a:r>
              <a:rPr lang="lv-LV" sz="2400" dirty="0" err="1">
                <a:solidFill>
                  <a:schemeClr val="accent1">
                    <a:lumMod val="50000"/>
                  </a:schemeClr>
                </a:solidFill>
              </a:rPr>
              <a:t>Targeted</a:t>
            </a:r>
            <a:r>
              <a:rPr lang="lv-LV" sz="2400" dirty="0">
                <a:solidFill>
                  <a:schemeClr val="accent1">
                    <a:lumMod val="50000"/>
                  </a:schemeClr>
                </a:solidFill>
              </a:rPr>
              <a:t> </a:t>
            </a:r>
            <a:r>
              <a:rPr lang="lv-LV" sz="2400" dirty="0" err="1">
                <a:solidFill>
                  <a:schemeClr val="accent1">
                    <a:lumMod val="50000"/>
                  </a:schemeClr>
                </a:solidFill>
              </a:rPr>
              <a:t>consultation</a:t>
            </a:r>
            <a:r>
              <a:rPr lang="lv-LV" sz="2400" dirty="0">
                <a:solidFill>
                  <a:schemeClr val="accent1">
                    <a:lumMod val="50000"/>
                  </a:schemeClr>
                </a:solidFill>
              </a:rPr>
              <a:t> </a:t>
            </a:r>
            <a:r>
              <a:rPr lang="lv-LV" sz="2400" dirty="0" err="1">
                <a:solidFill>
                  <a:schemeClr val="accent1">
                    <a:lumMod val="50000"/>
                  </a:schemeClr>
                </a:solidFill>
              </a:rPr>
              <a:t>with</a:t>
            </a:r>
            <a:r>
              <a:rPr lang="lv-LV" sz="2400" dirty="0">
                <a:solidFill>
                  <a:schemeClr val="accent1">
                    <a:lumMod val="50000"/>
                  </a:schemeClr>
                </a:solidFill>
              </a:rPr>
              <a:t> </a:t>
            </a:r>
            <a:r>
              <a:rPr lang="lv-LV" sz="2400" dirty="0" err="1">
                <a:solidFill>
                  <a:schemeClr val="accent1">
                    <a:lumMod val="50000"/>
                  </a:schemeClr>
                </a:solidFill>
              </a:rPr>
              <a:t>stakeholders</a:t>
            </a:r>
            <a:r>
              <a:rPr lang="lv-LV" sz="2400" dirty="0">
                <a:solidFill>
                  <a:schemeClr val="accent1">
                    <a:lumMod val="50000"/>
                  </a:schemeClr>
                </a:solidFill>
              </a:rPr>
              <a:t> </a:t>
            </a:r>
            <a:r>
              <a:rPr lang="lv-LV" sz="2400" dirty="0" err="1">
                <a:solidFill>
                  <a:schemeClr val="accent1">
                    <a:lumMod val="50000"/>
                  </a:schemeClr>
                </a:solidFill>
              </a:rPr>
              <a:t>including</a:t>
            </a:r>
            <a:r>
              <a:rPr lang="lv-LV" sz="2400" dirty="0">
                <a:solidFill>
                  <a:schemeClr val="accent1">
                    <a:lumMod val="50000"/>
                  </a:schemeClr>
                </a:solidFill>
              </a:rPr>
              <a:t> </a:t>
            </a:r>
            <a:r>
              <a:rPr lang="lv-LV" sz="2400" dirty="0" err="1">
                <a:solidFill>
                  <a:schemeClr val="accent1">
                    <a:lumMod val="50000"/>
                  </a:schemeClr>
                </a:solidFill>
              </a:rPr>
              <a:t>Member</a:t>
            </a:r>
            <a:r>
              <a:rPr lang="lv-LV" sz="2400" dirty="0">
                <a:solidFill>
                  <a:schemeClr val="accent1">
                    <a:lumMod val="50000"/>
                  </a:schemeClr>
                </a:solidFill>
              </a:rPr>
              <a:t> </a:t>
            </a:r>
            <a:r>
              <a:rPr lang="lv-LV" sz="2400" dirty="0" err="1">
                <a:solidFill>
                  <a:schemeClr val="accent1">
                    <a:lumMod val="50000"/>
                  </a:schemeClr>
                </a:solidFill>
              </a:rPr>
              <a:t>States</a:t>
            </a:r>
            <a:r>
              <a:rPr lang="lv-LV" sz="2400" dirty="0">
                <a:solidFill>
                  <a:schemeClr val="accent1">
                    <a:lumMod val="50000"/>
                  </a:schemeClr>
                </a:solidFill>
              </a:rPr>
              <a:t> </a:t>
            </a:r>
            <a:r>
              <a:rPr lang="lv-LV" sz="2400" dirty="0" err="1">
                <a:solidFill>
                  <a:schemeClr val="accent1">
                    <a:lumMod val="50000"/>
                  </a:schemeClr>
                </a:solidFill>
              </a:rPr>
              <a:t>and</a:t>
            </a:r>
            <a:r>
              <a:rPr lang="lv-LV" sz="2400" dirty="0">
                <a:solidFill>
                  <a:schemeClr val="accent1">
                    <a:lumMod val="50000"/>
                  </a:schemeClr>
                </a:solidFill>
              </a:rPr>
              <a:t> 58 </a:t>
            </a:r>
            <a:r>
              <a:rPr lang="lv-LV" sz="2400" dirty="0" err="1">
                <a:solidFill>
                  <a:schemeClr val="accent1">
                    <a:lumMod val="50000"/>
                  </a:schemeClr>
                </a:solidFill>
              </a:rPr>
              <a:t>industry</a:t>
            </a:r>
            <a:r>
              <a:rPr lang="lv-LV" sz="2400" dirty="0">
                <a:solidFill>
                  <a:schemeClr val="accent1">
                    <a:lumMod val="50000"/>
                  </a:schemeClr>
                </a:solidFill>
              </a:rPr>
              <a:t> </a:t>
            </a:r>
            <a:r>
              <a:rPr lang="lv-LV" sz="2400" dirty="0" err="1">
                <a:solidFill>
                  <a:schemeClr val="accent1">
                    <a:lumMod val="50000"/>
                  </a:schemeClr>
                </a:solidFill>
              </a:rPr>
              <a:t>associations</a:t>
            </a:r>
            <a:r>
              <a:rPr lang="lv-LV" sz="2400" dirty="0">
                <a:solidFill>
                  <a:schemeClr val="accent1">
                    <a:lumMod val="50000"/>
                  </a:schemeClr>
                </a:solidFill>
              </a:rPr>
              <a:t>, </a:t>
            </a:r>
            <a:r>
              <a:rPr lang="lv-LV" sz="2400" dirty="0" err="1">
                <a:solidFill>
                  <a:schemeClr val="accent1">
                    <a:lumMod val="50000"/>
                  </a:schemeClr>
                </a:solidFill>
              </a:rPr>
              <a:t>academic</a:t>
            </a:r>
            <a:r>
              <a:rPr lang="lv-LV" sz="2400" dirty="0">
                <a:solidFill>
                  <a:schemeClr val="accent1">
                    <a:lumMod val="50000"/>
                  </a:schemeClr>
                </a:solidFill>
              </a:rPr>
              <a:t> </a:t>
            </a:r>
            <a:r>
              <a:rPr lang="lv-LV" sz="2400" dirty="0" err="1">
                <a:solidFill>
                  <a:schemeClr val="accent1">
                    <a:lumMod val="50000"/>
                  </a:schemeClr>
                </a:solidFill>
              </a:rPr>
              <a:t>and</a:t>
            </a:r>
            <a:r>
              <a:rPr lang="lv-LV" sz="2400" dirty="0">
                <a:solidFill>
                  <a:schemeClr val="accent1">
                    <a:lumMod val="50000"/>
                  </a:schemeClr>
                </a:solidFill>
              </a:rPr>
              <a:t> non-</a:t>
            </a:r>
            <a:r>
              <a:rPr lang="lv-LV" sz="2400" dirty="0" err="1">
                <a:solidFill>
                  <a:schemeClr val="accent1">
                    <a:lumMod val="50000"/>
                  </a:schemeClr>
                </a:solidFill>
              </a:rPr>
              <a:t>governmental</a:t>
            </a:r>
            <a:r>
              <a:rPr lang="lv-LV" sz="2400" dirty="0">
                <a:solidFill>
                  <a:schemeClr val="accent1">
                    <a:lumMod val="50000"/>
                  </a:schemeClr>
                </a:solidFill>
              </a:rPr>
              <a:t> </a:t>
            </a:r>
            <a:r>
              <a:rPr lang="lv-LV" sz="2400" dirty="0" err="1">
                <a:solidFill>
                  <a:schemeClr val="accent1">
                    <a:lumMod val="50000"/>
                  </a:schemeClr>
                </a:solidFill>
              </a:rPr>
              <a:t>organizations</a:t>
            </a:r>
            <a:r>
              <a:rPr lang="lv-LV" sz="2400" dirty="0">
                <a:solidFill>
                  <a:schemeClr val="accent1">
                    <a:lumMod val="50000"/>
                  </a:schemeClr>
                </a:solidFill>
              </a:rPr>
              <a:t> </a:t>
            </a:r>
          </a:p>
          <a:p>
            <a:pPr marL="285750" indent="-285750">
              <a:buFont typeface="Arial" panose="020B0604020202020204" pitchFamily="34" charset="0"/>
              <a:buChar char="•"/>
            </a:pPr>
            <a:r>
              <a:rPr lang="lv-LV" sz="2400" dirty="0">
                <a:solidFill>
                  <a:schemeClr val="accent1">
                    <a:lumMod val="50000"/>
                  </a:schemeClr>
                </a:solidFill>
              </a:rPr>
              <a:t>An </a:t>
            </a:r>
            <a:r>
              <a:rPr lang="lv-LV" sz="2400" dirty="0" err="1">
                <a:solidFill>
                  <a:schemeClr val="accent1">
                    <a:lumMod val="50000"/>
                  </a:schemeClr>
                </a:solidFill>
              </a:rPr>
              <a:t>overview</a:t>
            </a:r>
            <a:r>
              <a:rPr lang="lv-LV" sz="2400" dirty="0">
                <a:solidFill>
                  <a:schemeClr val="accent1">
                    <a:lumMod val="50000"/>
                  </a:schemeClr>
                </a:solidFill>
              </a:rPr>
              <a:t> </a:t>
            </a:r>
            <a:r>
              <a:rPr lang="lv-LV" sz="2400" dirty="0" err="1">
                <a:solidFill>
                  <a:schemeClr val="accent1">
                    <a:lumMod val="50000"/>
                  </a:schemeClr>
                </a:solidFill>
              </a:rPr>
              <a:t>from</a:t>
            </a:r>
            <a:r>
              <a:rPr lang="lv-LV" sz="2400" dirty="0">
                <a:solidFill>
                  <a:schemeClr val="accent1">
                    <a:lumMod val="50000"/>
                  </a:schemeClr>
                </a:solidFill>
              </a:rPr>
              <a:t> </a:t>
            </a:r>
            <a:r>
              <a:rPr lang="lv-LV" sz="2400" dirty="0" err="1">
                <a:solidFill>
                  <a:schemeClr val="accent1">
                    <a:lumMod val="50000"/>
                  </a:schemeClr>
                </a:solidFill>
              </a:rPr>
              <a:t>the</a:t>
            </a:r>
            <a:r>
              <a:rPr lang="lv-LV" sz="2400" dirty="0">
                <a:solidFill>
                  <a:schemeClr val="accent1">
                    <a:lumMod val="50000"/>
                  </a:schemeClr>
                </a:solidFill>
              </a:rPr>
              <a:t> </a:t>
            </a:r>
            <a:r>
              <a:rPr lang="lv-LV" sz="2400" dirty="0" err="1">
                <a:solidFill>
                  <a:schemeClr val="accent1">
                    <a:lumMod val="50000"/>
                  </a:schemeClr>
                </a:solidFill>
              </a:rPr>
              <a:t>European</a:t>
            </a:r>
            <a:r>
              <a:rPr lang="lv-LV" sz="2400" dirty="0">
                <a:solidFill>
                  <a:schemeClr val="accent1">
                    <a:lumMod val="50000"/>
                  </a:schemeClr>
                </a:solidFill>
              </a:rPr>
              <a:t> </a:t>
            </a:r>
            <a:r>
              <a:rPr lang="lv-LV" sz="2400" dirty="0" err="1">
                <a:solidFill>
                  <a:schemeClr val="accent1">
                    <a:lumMod val="50000"/>
                  </a:schemeClr>
                </a:solidFill>
              </a:rPr>
              <a:t>Food</a:t>
            </a:r>
            <a:r>
              <a:rPr lang="lv-LV" sz="2400" dirty="0">
                <a:solidFill>
                  <a:schemeClr val="accent1">
                    <a:lumMod val="50000"/>
                  </a:schemeClr>
                </a:solidFill>
              </a:rPr>
              <a:t> </a:t>
            </a:r>
            <a:r>
              <a:rPr lang="lv-LV" sz="2400" dirty="0" err="1">
                <a:solidFill>
                  <a:schemeClr val="accent1">
                    <a:lumMod val="50000"/>
                  </a:schemeClr>
                </a:solidFill>
              </a:rPr>
              <a:t>Safety</a:t>
            </a:r>
            <a:r>
              <a:rPr lang="lv-LV" sz="2400" dirty="0">
                <a:solidFill>
                  <a:schemeClr val="accent1">
                    <a:lumMod val="50000"/>
                  </a:schemeClr>
                </a:solidFill>
              </a:rPr>
              <a:t> </a:t>
            </a:r>
            <a:r>
              <a:rPr lang="lv-LV" sz="2400" dirty="0" err="1">
                <a:solidFill>
                  <a:schemeClr val="accent1">
                    <a:lumMod val="50000"/>
                  </a:schemeClr>
                </a:solidFill>
              </a:rPr>
              <a:t>Authority</a:t>
            </a:r>
            <a:r>
              <a:rPr lang="lv-LV" sz="2400" dirty="0">
                <a:solidFill>
                  <a:schemeClr val="accent1">
                    <a:lumMod val="50000"/>
                  </a:schemeClr>
                </a:solidFill>
              </a:rPr>
              <a:t> </a:t>
            </a:r>
            <a:r>
              <a:rPr lang="lv-LV" sz="2400" dirty="0" err="1">
                <a:solidFill>
                  <a:schemeClr val="accent1">
                    <a:lumMod val="50000"/>
                  </a:schemeClr>
                </a:solidFill>
              </a:rPr>
              <a:t>including</a:t>
            </a:r>
            <a:r>
              <a:rPr lang="lv-LV" sz="2400" dirty="0">
                <a:solidFill>
                  <a:schemeClr val="accent1">
                    <a:lumMod val="50000"/>
                  </a:schemeClr>
                </a:solidFill>
              </a:rPr>
              <a:t>: </a:t>
            </a:r>
          </a:p>
          <a:p>
            <a:pPr marL="548640" lvl="2" indent="0">
              <a:buNone/>
            </a:pPr>
            <a:r>
              <a:rPr lang="lv-LV" sz="2200" dirty="0">
                <a:solidFill>
                  <a:schemeClr val="accent1">
                    <a:lumMod val="50000"/>
                  </a:schemeClr>
                </a:solidFill>
              </a:rPr>
              <a:t>EFSA </a:t>
            </a:r>
            <a:r>
              <a:rPr lang="lv-LV" sz="2200" dirty="0" err="1">
                <a:solidFill>
                  <a:schemeClr val="accent1">
                    <a:lumMod val="50000"/>
                  </a:schemeClr>
                </a:solidFill>
              </a:rPr>
              <a:t>own</a:t>
            </a:r>
            <a:r>
              <a:rPr lang="lv-LV" sz="2200" dirty="0">
                <a:solidFill>
                  <a:schemeClr val="accent1">
                    <a:lumMod val="50000"/>
                  </a:schemeClr>
                </a:solidFill>
              </a:rPr>
              <a:t> </a:t>
            </a:r>
            <a:r>
              <a:rPr lang="lv-LV" sz="2200" dirty="0" err="1">
                <a:solidFill>
                  <a:schemeClr val="accent1">
                    <a:lumMod val="50000"/>
                  </a:schemeClr>
                </a:solidFill>
              </a:rPr>
              <a:t>Scientific</a:t>
            </a:r>
            <a:r>
              <a:rPr lang="lv-LV" sz="2200" dirty="0">
                <a:solidFill>
                  <a:schemeClr val="accent1">
                    <a:lumMod val="50000"/>
                  </a:schemeClr>
                </a:solidFill>
              </a:rPr>
              <a:t> </a:t>
            </a:r>
            <a:r>
              <a:rPr lang="lv-LV" sz="2200" dirty="0" err="1">
                <a:solidFill>
                  <a:schemeClr val="accent1">
                    <a:lumMod val="50000"/>
                  </a:schemeClr>
                </a:solidFill>
              </a:rPr>
              <a:t>Opinions</a:t>
            </a:r>
            <a:r>
              <a:rPr lang="lv-LV" sz="2200" dirty="0">
                <a:solidFill>
                  <a:schemeClr val="accent1">
                    <a:lumMod val="50000"/>
                  </a:schemeClr>
                </a:solidFill>
              </a:rPr>
              <a:t> </a:t>
            </a:r>
          </a:p>
          <a:p>
            <a:pPr marL="548640" lvl="2" indent="0">
              <a:buNone/>
            </a:pPr>
            <a:r>
              <a:rPr lang="lv-LV" sz="2200" dirty="0" err="1">
                <a:solidFill>
                  <a:schemeClr val="accent1">
                    <a:lumMod val="50000"/>
                  </a:schemeClr>
                </a:solidFill>
              </a:rPr>
              <a:t>Member</a:t>
            </a:r>
            <a:r>
              <a:rPr lang="lv-LV" sz="2200" dirty="0">
                <a:solidFill>
                  <a:schemeClr val="accent1">
                    <a:lumMod val="50000"/>
                  </a:schemeClr>
                </a:solidFill>
              </a:rPr>
              <a:t> </a:t>
            </a:r>
            <a:r>
              <a:rPr lang="lv-LV" sz="2200" dirty="0" err="1">
                <a:solidFill>
                  <a:schemeClr val="accent1">
                    <a:lumMod val="50000"/>
                  </a:schemeClr>
                </a:solidFill>
              </a:rPr>
              <a:t>State</a:t>
            </a:r>
            <a:r>
              <a:rPr lang="lv-LV" sz="2200" dirty="0">
                <a:solidFill>
                  <a:schemeClr val="accent1">
                    <a:lumMod val="50000"/>
                  </a:schemeClr>
                </a:solidFill>
              </a:rPr>
              <a:t> </a:t>
            </a:r>
            <a:r>
              <a:rPr lang="lv-LV" sz="2200" dirty="0" err="1">
                <a:solidFill>
                  <a:schemeClr val="accent1">
                    <a:lumMod val="50000"/>
                  </a:schemeClr>
                </a:solidFill>
              </a:rPr>
              <a:t>Competent</a:t>
            </a:r>
            <a:r>
              <a:rPr lang="lv-LV" sz="2200" dirty="0">
                <a:solidFill>
                  <a:schemeClr val="accent1">
                    <a:lumMod val="50000"/>
                  </a:schemeClr>
                </a:solidFill>
              </a:rPr>
              <a:t> </a:t>
            </a:r>
            <a:r>
              <a:rPr lang="lv-LV" sz="2200" dirty="0" err="1">
                <a:solidFill>
                  <a:schemeClr val="accent1">
                    <a:lumMod val="50000"/>
                  </a:schemeClr>
                </a:solidFill>
              </a:rPr>
              <a:t>Authority</a:t>
            </a:r>
            <a:r>
              <a:rPr lang="lv-LV" sz="2200" dirty="0">
                <a:solidFill>
                  <a:schemeClr val="accent1">
                    <a:lumMod val="50000"/>
                  </a:schemeClr>
                </a:solidFill>
              </a:rPr>
              <a:t> </a:t>
            </a:r>
            <a:r>
              <a:rPr lang="lv-LV" sz="2200" dirty="0" err="1">
                <a:solidFill>
                  <a:schemeClr val="accent1">
                    <a:lumMod val="50000"/>
                  </a:schemeClr>
                </a:solidFill>
              </a:rPr>
              <a:t>Opinions</a:t>
            </a:r>
            <a:endParaRPr lang="lv-LV" sz="2200" dirty="0">
              <a:solidFill>
                <a:schemeClr val="accent1">
                  <a:lumMod val="50000"/>
                </a:schemeClr>
              </a:solidFill>
            </a:endParaRPr>
          </a:p>
          <a:p>
            <a:pPr marL="285750" indent="-285750">
              <a:buFont typeface="Arial" panose="020B0604020202020204" pitchFamily="34" charset="0"/>
              <a:buChar char="•"/>
            </a:pPr>
            <a:r>
              <a:rPr lang="lv-LV" sz="2400" dirty="0" err="1">
                <a:solidFill>
                  <a:schemeClr val="accent1">
                    <a:lumMod val="50000"/>
                  </a:schemeClr>
                </a:solidFill>
              </a:rPr>
              <a:t>Two</a:t>
            </a:r>
            <a:r>
              <a:rPr lang="lv-LV" sz="2400" dirty="0">
                <a:solidFill>
                  <a:schemeClr val="accent1">
                    <a:lumMod val="50000"/>
                  </a:schemeClr>
                </a:solidFill>
              </a:rPr>
              <a:t> </a:t>
            </a:r>
            <a:r>
              <a:rPr lang="lv-LV" sz="2400" dirty="0" err="1">
                <a:solidFill>
                  <a:schemeClr val="accent1">
                    <a:lumMod val="50000"/>
                  </a:schemeClr>
                </a:solidFill>
              </a:rPr>
              <a:t>reports</a:t>
            </a:r>
            <a:r>
              <a:rPr lang="lv-LV" sz="2400" dirty="0">
                <a:solidFill>
                  <a:schemeClr val="accent1">
                    <a:lumMod val="50000"/>
                  </a:schemeClr>
                </a:solidFill>
              </a:rPr>
              <a:t> </a:t>
            </a:r>
            <a:r>
              <a:rPr lang="lv-LV" sz="2400" dirty="0" err="1">
                <a:solidFill>
                  <a:schemeClr val="accent1">
                    <a:lumMod val="50000"/>
                  </a:schemeClr>
                </a:solidFill>
              </a:rPr>
              <a:t>from</a:t>
            </a:r>
            <a:r>
              <a:rPr lang="lv-LV" sz="2400" dirty="0">
                <a:solidFill>
                  <a:schemeClr val="accent1">
                    <a:lumMod val="50000"/>
                  </a:schemeClr>
                </a:solidFill>
              </a:rPr>
              <a:t> </a:t>
            </a:r>
            <a:r>
              <a:rPr lang="lv-LV" sz="2400" dirty="0" err="1">
                <a:solidFill>
                  <a:schemeClr val="accent1">
                    <a:lumMod val="50000"/>
                  </a:schemeClr>
                </a:solidFill>
              </a:rPr>
              <a:t>the</a:t>
            </a:r>
            <a:r>
              <a:rPr lang="lv-LV" sz="2400" dirty="0">
                <a:solidFill>
                  <a:schemeClr val="accent1">
                    <a:lumMod val="50000"/>
                  </a:schemeClr>
                </a:solidFill>
              </a:rPr>
              <a:t> </a:t>
            </a:r>
            <a:r>
              <a:rPr lang="lv-LV" sz="2400" dirty="0" err="1">
                <a:solidFill>
                  <a:schemeClr val="accent1">
                    <a:lumMod val="50000"/>
                  </a:schemeClr>
                </a:solidFill>
              </a:rPr>
              <a:t>Joint</a:t>
            </a:r>
            <a:r>
              <a:rPr lang="lv-LV" sz="2400" dirty="0">
                <a:solidFill>
                  <a:schemeClr val="accent1">
                    <a:lumMod val="50000"/>
                  </a:schemeClr>
                </a:solidFill>
              </a:rPr>
              <a:t> Research </a:t>
            </a:r>
            <a:r>
              <a:rPr lang="lv-LV" sz="2400" dirty="0" err="1">
                <a:solidFill>
                  <a:schemeClr val="accent1">
                    <a:lumMod val="50000"/>
                  </a:schemeClr>
                </a:solidFill>
              </a:rPr>
              <a:t>Centre</a:t>
            </a:r>
            <a:r>
              <a:rPr lang="lv-LV" sz="2400" dirty="0">
                <a:solidFill>
                  <a:schemeClr val="accent1">
                    <a:lumMod val="50000"/>
                  </a:schemeClr>
                </a:solidFill>
              </a:rPr>
              <a:t> </a:t>
            </a:r>
          </a:p>
          <a:p>
            <a:pPr marL="285750" indent="-285750">
              <a:buFont typeface="Arial" panose="020B0604020202020204" pitchFamily="34" charset="0"/>
              <a:buChar char="•"/>
            </a:pPr>
            <a:r>
              <a:rPr lang="lv-LV" sz="2400" dirty="0" err="1">
                <a:solidFill>
                  <a:schemeClr val="accent1">
                    <a:lumMod val="50000"/>
                  </a:schemeClr>
                </a:solidFill>
              </a:rPr>
              <a:t>Expert</a:t>
            </a:r>
            <a:r>
              <a:rPr lang="lv-LV" sz="2400" dirty="0">
                <a:solidFill>
                  <a:schemeClr val="accent1">
                    <a:lumMod val="50000"/>
                  </a:schemeClr>
                </a:solidFill>
              </a:rPr>
              <a:t> </a:t>
            </a:r>
            <a:r>
              <a:rPr lang="lv-LV" sz="2400" dirty="0" err="1">
                <a:solidFill>
                  <a:schemeClr val="accent1">
                    <a:lumMod val="50000"/>
                  </a:schemeClr>
                </a:solidFill>
              </a:rPr>
              <a:t>opinion</a:t>
            </a:r>
            <a:r>
              <a:rPr lang="lv-LV" sz="2400" dirty="0">
                <a:solidFill>
                  <a:schemeClr val="accent1">
                    <a:lumMod val="50000"/>
                  </a:schemeClr>
                </a:solidFill>
              </a:rPr>
              <a:t> </a:t>
            </a:r>
            <a:r>
              <a:rPr lang="lv-LV" sz="2400" dirty="0" err="1">
                <a:solidFill>
                  <a:schemeClr val="accent1">
                    <a:lumMod val="50000"/>
                  </a:schemeClr>
                </a:solidFill>
              </a:rPr>
              <a:t>from</a:t>
            </a:r>
            <a:r>
              <a:rPr lang="lv-LV" sz="2400" dirty="0">
                <a:solidFill>
                  <a:schemeClr val="accent1">
                    <a:lumMod val="50000"/>
                  </a:schemeClr>
                </a:solidFill>
              </a:rPr>
              <a:t>: </a:t>
            </a:r>
          </a:p>
          <a:p>
            <a:pPr marL="548640" lvl="2" indent="0">
              <a:buNone/>
            </a:pPr>
            <a:r>
              <a:rPr lang="lv-LV" sz="2200" dirty="0" err="1">
                <a:solidFill>
                  <a:schemeClr val="accent1">
                    <a:lumMod val="50000"/>
                  </a:schemeClr>
                </a:solidFill>
              </a:rPr>
              <a:t>Group</a:t>
            </a:r>
            <a:r>
              <a:rPr lang="lv-LV" sz="2200" dirty="0">
                <a:solidFill>
                  <a:schemeClr val="accent1">
                    <a:lumMod val="50000"/>
                  </a:schemeClr>
                </a:solidFill>
              </a:rPr>
              <a:t> </a:t>
            </a:r>
            <a:r>
              <a:rPr lang="lv-LV" sz="2200" dirty="0" err="1">
                <a:solidFill>
                  <a:schemeClr val="accent1">
                    <a:lumMod val="50000"/>
                  </a:schemeClr>
                </a:solidFill>
              </a:rPr>
              <a:t>of</a:t>
            </a:r>
            <a:r>
              <a:rPr lang="lv-LV" sz="2200" dirty="0">
                <a:solidFill>
                  <a:schemeClr val="accent1">
                    <a:lumMod val="50000"/>
                  </a:schemeClr>
                </a:solidFill>
              </a:rPr>
              <a:t> </a:t>
            </a:r>
            <a:r>
              <a:rPr lang="lv-LV" sz="2200" dirty="0" err="1">
                <a:solidFill>
                  <a:schemeClr val="accent1">
                    <a:lumMod val="50000"/>
                  </a:schemeClr>
                </a:solidFill>
              </a:rPr>
              <a:t>Chief</a:t>
            </a:r>
            <a:r>
              <a:rPr lang="lv-LV" sz="2200" dirty="0">
                <a:solidFill>
                  <a:schemeClr val="accent1">
                    <a:lumMod val="50000"/>
                  </a:schemeClr>
                </a:solidFill>
              </a:rPr>
              <a:t> </a:t>
            </a:r>
            <a:r>
              <a:rPr lang="lv-LV" sz="2200" dirty="0" err="1">
                <a:solidFill>
                  <a:schemeClr val="accent1">
                    <a:lumMod val="50000"/>
                  </a:schemeClr>
                </a:solidFill>
              </a:rPr>
              <a:t>Scientific</a:t>
            </a:r>
            <a:r>
              <a:rPr lang="lv-LV" sz="2200" dirty="0">
                <a:solidFill>
                  <a:schemeClr val="accent1">
                    <a:lumMod val="50000"/>
                  </a:schemeClr>
                </a:solidFill>
              </a:rPr>
              <a:t> </a:t>
            </a:r>
            <a:r>
              <a:rPr lang="lv-LV" sz="2200" dirty="0" err="1">
                <a:solidFill>
                  <a:schemeClr val="accent1">
                    <a:lumMod val="50000"/>
                  </a:schemeClr>
                </a:solidFill>
              </a:rPr>
              <a:t>Advisors</a:t>
            </a:r>
            <a:r>
              <a:rPr lang="lv-LV" sz="2200" dirty="0">
                <a:solidFill>
                  <a:schemeClr val="accent1">
                    <a:lumMod val="50000"/>
                  </a:schemeClr>
                </a:solidFill>
              </a:rPr>
              <a:t> </a:t>
            </a:r>
          </a:p>
          <a:p>
            <a:pPr marL="548640" lvl="2" indent="0">
              <a:buNone/>
            </a:pPr>
            <a:r>
              <a:rPr lang="lv-LV" sz="2200" dirty="0" err="1">
                <a:solidFill>
                  <a:schemeClr val="accent1">
                    <a:lumMod val="50000"/>
                  </a:schemeClr>
                </a:solidFill>
              </a:rPr>
              <a:t>European</a:t>
            </a:r>
            <a:r>
              <a:rPr lang="lv-LV" sz="2200" dirty="0">
                <a:solidFill>
                  <a:schemeClr val="accent1">
                    <a:lumMod val="50000"/>
                  </a:schemeClr>
                </a:solidFill>
              </a:rPr>
              <a:t> </a:t>
            </a:r>
            <a:r>
              <a:rPr lang="lv-LV" sz="2200" dirty="0" err="1">
                <a:solidFill>
                  <a:schemeClr val="accent1">
                    <a:lumMod val="50000"/>
                  </a:schemeClr>
                </a:solidFill>
              </a:rPr>
              <a:t>Network</a:t>
            </a:r>
            <a:r>
              <a:rPr lang="lv-LV" sz="2200" dirty="0">
                <a:solidFill>
                  <a:schemeClr val="accent1">
                    <a:lumMod val="50000"/>
                  </a:schemeClr>
                </a:solidFill>
              </a:rPr>
              <a:t> </a:t>
            </a:r>
            <a:r>
              <a:rPr lang="lv-LV" sz="2200" dirty="0" err="1">
                <a:solidFill>
                  <a:schemeClr val="accent1">
                    <a:lumMod val="50000"/>
                  </a:schemeClr>
                </a:solidFill>
              </a:rPr>
              <a:t>of</a:t>
            </a:r>
            <a:r>
              <a:rPr lang="lv-LV" sz="2200" dirty="0">
                <a:solidFill>
                  <a:schemeClr val="accent1">
                    <a:lumMod val="50000"/>
                  </a:schemeClr>
                </a:solidFill>
              </a:rPr>
              <a:t> GMO Laboratories </a:t>
            </a:r>
          </a:p>
          <a:p>
            <a:pPr marL="548640" lvl="2" indent="0">
              <a:buNone/>
            </a:pPr>
            <a:r>
              <a:rPr lang="lv-LV" sz="2200" dirty="0" err="1">
                <a:solidFill>
                  <a:schemeClr val="accent1">
                    <a:lumMod val="50000"/>
                  </a:schemeClr>
                </a:solidFill>
              </a:rPr>
              <a:t>European</a:t>
            </a:r>
            <a:r>
              <a:rPr lang="lv-LV" sz="2200" dirty="0">
                <a:solidFill>
                  <a:schemeClr val="accent1">
                    <a:lumMod val="50000"/>
                  </a:schemeClr>
                </a:solidFill>
              </a:rPr>
              <a:t> </a:t>
            </a:r>
            <a:r>
              <a:rPr lang="lv-LV" sz="2200" dirty="0" err="1">
                <a:solidFill>
                  <a:schemeClr val="accent1">
                    <a:lumMod val="50000"/>
                  </a:schemeClr>
                </a:solidFill>
              </a:rPr>
              <a:t>Group</a:t>
            </a:r>
            <a:r>
              <a:rPr lang="lv-LV" sz="2200" dirty="0">
                <a:solidFill>
                  <a:schemeClr val="accent1">
                    <a:lumMod val="50000"/>
                  </a:schemeClr>
                </a:solidFill>
              </a:rPr>
              <a:t> </a:t>
            </a:r>
            <a:r>
              <a:rPr lang="lv-LV" sz="2200" dirty="0" err="1">
                <a:solidFill>
                  <a:schemeClr val="accent1">
                    <a:lumMod val="50000"/>
                  </a:schemeClr>
                </a:solidFill>
              </a:rPr>
              <a:t>on</a:t>
            </a:r>
            <a:r>
              <a:rPr lang="lv-LV" sz="2200" dirty="0">
                <a:solidFill>
                  <a:schemeClr val="accent1">
                    <a:lumMod val="50000"/>
                  </a:schemeClr>
                </a:solidFill>
              </a:rPr>
              <a:t> </a:t>
            </a:r>
            <a:r>
              <a:rPr lang="lv-LV" sz="2200" dirty="0" err="1">
                <a:solidFill>
                  <a:schemeClr val="accent1">
                    <a:lumMod val="50000"/>
                  </a:schemeClr>
                </a:solidFill>
              </a:rPr>
              <a:t>Ethics</a:t>
            </a:r>
            <a:r>
              <a:rPr lang="lv-LV" sz="2200" dirty="0">
                <a:solidFill>
                  <a:schemeClr val="accent1">
                    <a:lumMod val="50000"/>
                  </a:schemeClr>
                </a:solidFill>
              </a:rPr>
              <a:t> in Science </a:t>
            </a:r>
            <a:r>
              <a:rPr lang="lv-LV" sz="2200" dirty="0" err="1">
                <a:solidFill>
                  <a:schemeClr val="accent1">
                    <a:lumMod val="50000"/>
                  </a:schemeClr>
                </a:solidFill>
              </a:rPr>
              <a:t>and</a:t>
            </a:r>
            <a:r>
              <a:rPr lang="lv-LV" sz="2200" dirty="0">
                <a:solidFill>
                  <a:schemeClr val="accent1">
                    <a:lumMod val="50000"/>
                  </a:schemeClr>
                </a:solidFill>
              </a:rPr>
              <a:t> </a:t>
            </a:r>
            <a:r>
              <a:rPr lang="lv-LV" sz="2200" dirty="0" err="1">
                <a:solidFill>
                  <a:schemeClr val="accent1">
                    <a:lumMod val="50000"/>
                  </a:schemeClr>
                </a:solidFill>
              </a:rPr>
              <a:t>New</a:t>
            </a:r>
            <a:r>
              <a:rPr lang="lv-LV" sz="2200" dirty="0">
                <a:solidFill>
                  <a:schemeClr val="accent1">
                    <a:lumMod val="50000"/>
                  </a:schemeClr>
                </a:solidFill>
              </a:rPr>
              <a:t> </a:t>
            </a:r>
            <a:r>
              <a:rPr lang="lv-LV" sz="2200" dirty="0" err="1">
                <a:solidFill>
                  <a:schemeClr val="accent1">
                    <a:lumMod val="50000"/>
                  </a:schemeClr>
                </a:solidFill>
              </a:rPr>
              <a:t>Technology</a:t>
            </a:r>
            <a:r>
              <a:rPr lang="lv-LV" sz="2200" dirty="0">
                <a:solidFill>
                  <a:schemeClr val="accent1">
                    <a:lumMod val="50000"/>
                  </a:schemeClr>
                </a:solidFill>
              </a:rPr>
              <a:t> </a:t>
            </a:r>
          </a:p>
          <a:p>
            <a:pPr marL="285750" indent="-285750">
              <a:buFont typeface="Arial" panose="020B0604020202020204" pitchFamily="34" charset="0"/>
              <a:buChar char="•"/>
            </a:pPr>
            <a:endParaRPr lang="en-US" sz="2400" dirty="0">
              <a:solidFill>
                <a:schemeClr val="accent1">
                  <a:lumMod val="50000"/>
                </a:schemeClr>
              </a:solidFill>
            </a:endParaRPr>
          </a:p>
          <a:p>
            <a:pPr marL="285750" indent="-285750">
              <a:buFont typeface="Arial" panose="020B0604020202020204" pitchFamily="34" charset="0"/>
              <a:buChar char="•"/>
            </a:pPr>
            <a:endParaRPr lang="en-US" sz="2400" dirty="0">
              <a:solidFill>
                <a:schemeClr val="accent1">
                  <a:lumMod val="50000"/>
                </a:schemeClr>
              </a:solidFill>
            </a:endParaRPr>
          </a:p>
        </p:txBody>
      </p:sp>
      <p:pic>
        <p:nvPicPr>
          <p:cNvPr id="6" name="Picture 5">
            <a:extLst>
              <a:ext uri="{FF2B5EF4-FFF2-40B4-BE49-F238E27FC236}">
                <a16:creationId xmlns:a16="http://schemas.microsoft.com/office/drawing/2014/main" id="{8B5EBF2D-8070-4428-8694-7AD74C4DE918}"/>
              </a:ext>
            </a:extLst>
          </p:cNvPr>
          <p:cNvPicPr>
            <a:picLocks noChangeAspect="1"/>
          </p:cNvPicPr>
          <p:nvPr/>
        </p:nvPicPr>
        <p:blipFill>
          <a:blip r:embed="rId2"/>
          <a:stretch>
            <a:fillRect/>
          </a:stretch>
        </p:blipFill>
        <p:spPr>
          <a:xfrm>
            <a:off x="7939012" y="4975877"/>
            <a:ext cx="1901435" cy="1438752"/>
          </a:xfrm>
          <a:prstGeom prst="rect">
            <a:avLst/>
          </a:prstGeom>
        </p:spPr>
      </p:pic>
      <p:pic>
        <p:nvPicPr>
          <p:cNvPr id="7" name="Picture 6">
            <a:extLst>
              <a:ext uri="{FF2B5EF4-FFF2-40B4-BE49-F238E27FC236}">
                <a16:creationId xmlns:a16="http://schemas.microsoft.com/office/drawing/2014/main" id="{4BB534A2-F158-410D-8ADC-D86C887A1E18}"/>
              </a:ext>
            </a:extLst>
          </p:cNvPr>
          <p:cNvPicPr>
            <a:picLocks noChangeAspect="1"/>
          </p:cNvPicPr>
          <p:nvPr/>
        </p:nvPicPr>
        <p:blipFill>
          <a:blip r:embed="rId3"/>
          <a:stretch>
            <a:fillRect/>
          </a:stretch>
        </p:blipFill>
        <p:spPr>
          <a:xfrm>
            <a:off x="10476555" y="5363621"/>
            <a:ext cx="1313607" cy="1008612"/>
          </a:xfrm>
          <a:prstGeom prst="rect">
            <a:avLst/>
          </a:prstGeom>
        </p:spPr>
      </p:pic>
    </p:spTree>
    <p:extLst>
      <p:ext uri="{BB962C8B-B14F-4D97-AF65-F5344CB8AC3E}">
        <p14:creationId xmlns:p14="http://schemas.microsoft.com/office/powerpoint/2010/main" val="128984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51AE-B829-47C0-A0ED-DF23188B1100}"/>
              </a:ext>
            </a:extLst>
          </p:cNvPr>
          <p:cNvSpPr>
            <a:spLocks noGrp="1"/>
          </p:cNvSpPr>
          <p:nvPr>
            <p:ph type="title"/>
          </p:nvPr>
        </p:nvSpPr>
        <p:spPr>
          <a:xfrm>
            <a:off x="7888731" y="609600"/>
            <a:ext cx="3582416" cy="1356360"/>
          </a:xfrm>
        </p:spPr>
        <p:txBody>
          <a:bodyPr>
            <a:normAutofit/>
          </a:bodyPr>
          <a:lstStyle/>
          <a:p>
            <a:r>
              <a:rPr lang="lv-LV" sz="2200" b="1" dirty="0" err="1">
                <a:solidFill>
                  <a:schemeClr val="accent1">
                    <a:lumMod val="50000"/>
                  </a:schemeClr>
                </a:solidFill>
              </a:rPr>
              <a:t>Existing</a:t>
            </a:r>
            <a:r>
              <a:rPr lang="lv-LV" sz="2200" b="1" dirty="0">
                <a:solidFill>
                  <a:schemeClr val="accent1">
                    <a:lumMod val="50000"/>
                  </a:schemeClr>
                </a:solidFill>
              </a:rPr>
              <a:t> EFSA risk </a:t>
            </a:r>
            <a:r>
              <a:rPr lang="lv-LV" sz="2200" b="1" dirty="0" err="1">
                <a:solidFill>
                  <a:schemeClr val="accent1">
                    <a:lumMod val="50000"/>
                  </a:schemeClr>
                </a:solidFill>
              </a:rPr>
              <a:t>assessment</a:t>
            </a:r>
            <a:r>
              <a:rPr lang="lv-LV" sz="2200" b="1" dirty="0">
                <a:solidFill>
                  <a:schemeClr val="accent1">
                    <a:lumMod val="50000"/>
                  </a:schemeClr>
                </a:solidFill>
              </a:rPr>
              <a:t> </a:t>
            </a:r>
            <a:r>
              <a:rPr lang="lv-LV" sz="2200" b="1" dirty="0" err="1">
                <a:solidFill>
                  <a:schemeClr val="accent1">
                    <a:lumMod val="50000"/>
                  </a:schemeClr>
                </a:solidFill>
              </a:rPr>
              <a:t>framework</a:t>
            </a:r>
            <a:r>
              <a:rPr lang="lv-LV" sz="2200" b="1" dirty="0">
                <a:solidFill>
                  <a:schemeClr val="accent1">
                    <a:lumMod val="50000"/>
                  </a:schemeClr>
                </a:solidFill>
              </a:rPr>
              <a:t> </a:t>
            </a:r>
            <a:r>
              <a:rPr lang="lv-LV" sz="2200" b="1" dirty="0" err="1">
                <a:solidFill>
                  <a:schemeClr val="accent1">
                    <a:lumMod val="50000"/>
                  </a:schemeClr>
                </a:solidFill>
              </a:rPr>
              <a:t>for</a:t>
            </a:r>
            <a:r>
              <a:rPr lang="lv-LV" sz="2200" b="1" dirty="0">
                <a:solidFill>
                  <a:schemeClr val="accent1">
                    <a:lumMod val="50000"/>
                  </a:schemeClr>
                </a:solidFill>
              </a:rPr>
              <a:t> </a:t>
            </a:r>
            <a:r>
              <a:rPr lang="lv-LV" sz="2200" b="1" dirty="0" err="1">
                <a:solidFill>
                  <a:schemeClr val="accent1">
                    <a:lumMod val="50000"/>
                  </a:schemeClr>
                </a:solidFill>
              </a:rPr>
              <a:t>new</a:t>
            </a:r>
            <a:r>
              <a:rPr lang="lv-LV" sz="2200" b="1" dirty="0">
                <a:solidFill>
                  <a:schemeClr val="accent1">
                    <a:lumMod val="50000"/>
                  </a:schemeClr>
                </a:solidFill>
              </a:rPr>
              <a:t> </a:t>
            </a:r>
            <a:r>
              <a:rPr lang="lv-LV" sz="2200" b="1" dirty="0" err="1">
                <a:solidFill>
                  <a:schemeClr val="accent1">
                    <a:lumMod val="50000"/>
                  </a:schemeClr>
                </a:solidFill>
              </a:rPr>
              <a:t>genomic</a:t>
            </a:r>
            <a:r>
              <a:rPr lang="lv-LV" sz="2200" b="1" dirty="0">
                <a:solidFill>
                  <a:schemeClr val="accent1">
                    <a:lumMod val="50000"/>
                  </a:schemeClr>
                </a:solidFill>
              </a:rPr>
              <a:t> </a:t>
            </a:r>
            <a:r>
              <a:rPr lang="lv-LV" sz="2200" b="1" dirty="0" err="1">
                <a:solidFill>
                  <a:schemeClr val="accent1">
                    <a:lumMod val="50000"/>
                  </a:schemeClr>
                </a:solidFill>
              </a:rPr>
              <a:t>techniques</a:t>
            </a:r>
            <a:r>
              <a:rPr lang="lv-LV" sz="2200" b="1" dirty="0">
                <a:solidFill>
                  <a:schemeClr val="accent1">
                    <a:lumMod val="50000"/>
                  </a:schemeClr>
                </a:solidFill>
              </a:rPr>
              <a:t> </a:t>
            </a:r>
            <a:endParaRPr lang="en-US" sz="2200" b="1" dirty="0">
              <a:solidFill>
                <a:schemeClr val="accent1">
                  <a:lumMod val="50000"/>
                </a:schemeClr>
              </a:solidFill>
            </a:endParaRPr>
          </a:p>
        </p:txBody>
      </p:sp>
      <p:sp>
        <p:nvSpPr>
          <p:cNvPr id="3" name="Content Placeholder 2">
            <a:extLst>
              <a:ext uri="{FF2B5EF4-FFF2-40B4-BE49-F238E27FC236}">
                <a16:creationId xmlns:a16="http://schemas.microsoft.com/office/drawing/2014/main" id="{CB889235-51DD-40BA-83EC-46CEF86656DA}"/>
              </a:ext>
            </a:extLst>
          </p:cNvPr>
          <p:cNvSpPr>
            <a:spLocks noGrp="1"/>
          </p:cNvSpPr>
          <p:nvPr>
            <p:ph idx="1"/>
          </p:nvPr>
        </p:nvSpPr>
        <p:spPr>
          <a:xfrm>
            <a:off x="7888731" y="2057400"/>
            <a:ext cx="3582416" cy="4038600"/>
          </a:xfrm>
        </p:spPr>
        <p:txBody>
          <a:bodyPr>
            <a:normAutofit/>
          </a:bodyPr>
          <a:lstStyle/>
          <a:p>
            <a:r>
              <a:rPr lang="lv-LV" sz="1600" dirty="0">
                <a:solidFill>
                  <a:schemeClr val="accent1">
                    <a:lumMod val="50000"/>
                  </a:schemeClr>
                </a:solidFill>
              </a:rPr>
              <a:t>EFSA 2012 – </a:t>
            </a:r>
            <a:r>
              <a:rPr lang="lv-LV" sz="1600" dirty="0" err="1">
                <a:solidFill>
                  <a:schemeClr val="accent1">
                    <a:lumMod val="50000"/>
                  </a:schemeClr>
                </a:solidFill>
              </a:rPr>
              <a:t>cisgenesis</a:t>
            </a:r>
            <a:r>
              <a:rPr lang="lv-LV" sz="1600" dirty="0">
                <a:solidFill>
                  <a:schemeClr val="accent1">
                    <a:lumMod val="50000"/>
                  </a:schemeClr>
                </a:solidFill>
              </a:rPr>
              <a:t>/</a:t>
            </a:r>
            <a:r>
              <a:rPr lang="lv-LV" sz="1600" dirty="0" err="1">
                <a:solidFill>
                  <a:schemeClr val="accent1">
                    <a:lumMod val="50000"/>
                  </a:schemeClr>
                </a:solidFill>
              </a:rPr>
              <a:t>intragenesis</a:t>
            </a:r>
            <a:r>
              <a:rPr lang="lv-LV" sz="1600" dirty="0">
                <a:solidFill>
                  <a:schemeClr val="accent1">
                    <a:lumMod val="50000"/>
                  </a:schemeClr>
                </a:solidFill>
              </a:rPr>
              <a:t> </a:t>
            </a:r>
          </a:p>
          <a:p>
            <a:r>
              <a:rPr lang="lv-LV" sz="1600" dirty="0">
                <a:solidFill>
                  <a:schemeClr val="accent1">
                    <a:lumMod val="50000"/>
                  </a:schemeClr>
                </a:solidFill>
              </a:rPr>
              <a:t>EFSA 2012 – SDN-3 </a:t>
            </a:r>
            <a:r>
              <a:rPr lang="lv-LV" sz="1600" dirty="0" err="1">
                <a:solidFill>
                  <a:schemeClr val="accent1">
                    <a:lumMod val="50000"/>
                  </a:schemeClr>
                </a:solidFill>
              </a:rPr>
              <a:t>opinion</a:t>
            </a:r>
            <a:r>
              <a:rPr lang="lv-LV" sz="1600" dirty="0">
                <a:solidFill>
                  <a:schemeClr val="accent1">
                    <a:lumMod val="50000"/>
                  </a:schemeClr>
                </a:solidFill>
              </a:rPr>
              <a:t> (</a:t>
            </a:r>
            <a:r>
              <a:rPr lang="lv-LV" sz="1600" dirty="0" err="1">
                <a:solidFill>
                  <a:schemeClr val="accent1">
                    <a:lumMod val="50000"/>
                  </a:schemeClr>
                </a:solidFill>
              </a:rPr>
              <a:t>same</a:t>
            </a:r>
            <a:r>
              <a:rPr lang="lv-LV" sz="1600" dirty="0">
                <a:solidFill>
                  <a:schemeClr val="accent1">
                    <a:lumMod val="50000"/>
                  </a:schemeClr>
                </a:solidFill>
              </a:rPr>
              <a:t> </a:t>
            </a:r>
            <a:r>
              <a:rPr lang="lv-LV" sz="1600" dirty="0" err="1">
                <a:solidFill>
                  <a:schemeClr val="accent1">
                    <a:lumMod val="50000"/>
                  </a:schemeClr>
                </a:solidFill>
              </a:rPr>
              <a:t>as</a:t>
            </a:r>
            <a:r>
              <a:rPr lang="lv-LV" sz="1600" dirty="0">
                <a:solidFill>
                  <a:schemeClr val="accent1">
                    <a:lumMod val="50000"/>
                  </a:schemeClr>
                </a:solidFill>
              </a:rPr>
              <a:t> ZFN-3) </a:t>
            </a:r>
          </a:p>
          <a:p>
            <a:r>
              <a:rPr lang="lv-LV" sz="1600" dirty="0">
                <a:solidFill>
                  <a:schemeClr val="accent1">
                    <a:lumMod val="50000"/>
                  </a:schemeClr>
                </a:solidFill>
              </a:rPr>
              <a:t>EFSA 2020 – SDN-1, SDN-2 </a:t>
            </a:r>
            <a:r>
              <a:rPr lang="lv-LV" sz="1600" dirty="0" err="1">
                <a:solidFill>
                  <a:schemeClr val="accent1">
                    <a:lumMod val="50000"/>
                  </a:schemeClr>
                </a:solidFill>
              </a:rPr>
              <a:t>and</a:t>
            </a:r>
            <a:r>
              <a:rPr lang="lv-LV" sz="1600" dirty="0">
                <a:solidFill>
                  <a:schemeClr val="accent1">
                    <a:lumMod val="50000"/>
                  </a:schemeClr>
                </a:solidFill>
              </a:rPr>
              <a:t> ODM </a:t>
            </a:r>
            <a:r>
              <a:rPr lang="lv-LV" sz="1600" dirty="0" err="1">
                <a:solidFill>
                  <a:schemeClr val="accent1">
                    <a:lumMod val="50000"/>
                  </a:schemeClr>
                </a:solidFill>
              </a:rPr>
              <a:t>opinion</a:t>
            </a:r>
            <a:r>
              <a:rPr lang="lv-LV" sz="1600" dirty="0">
                <a:solidFill>
                  <a:schemeClr val="accent1">
                    <a:lumMod val="50000"/>
                  </a:schemeClr>
                </a:solidFill>
              </a:rPr>
              <a:t> </a:t>
            </a:r>
          </a:p>
          <a:p>
            <a:r>
              <a:rPr lang="lv-LV" sz="1600" dirty="0">
                <a:solidFill>
                  <a:schemeClr val="accent1">
                    <a:lumMod val="50000"/>
                  </a:schemeClr>
                </a:solidFill>
              </a:rPr>
              <a:t>EFSA 2021 – </a:t>
            </a:r>
            <a:r>
              <a:rPr lang="lv-LV" sz="1600" dirty="0" err="1">
                <a:solidFill>
                  <a:schemeClr val="accent1">
                    <a:lumMod val="50000"/>
                  </a:schemeClr>
                </a:solidFill>
              </a:rPr>
              <a:t>SynBio</a:t>
            </a:r>
            <a:r>
              <a:rPr lang="lv-LV" sz="1600" dirty="0">
                <a:solidFill>
                  <a:schemeClr val="accent1">
                    <a:lumMod val="50000"/>
                  </a:schemeClr>
                </a:solidFill>
              </a:rPr>
              <a:t> Plant </a:t>
            </a:r>
            <a:r>
              <a:rPr lang="lv-LV" sz="1600" dirty="0" err="1">
                <a:solidFill>
                  <a:schemeClr val="accent1">
                    <a:lumMod val="50000"/>
                  </a:schemeClr>
                </a:solidFill>
              </a:rPr>
              <a:t>opinion</a:t>
            </a:r>
            <a:r>
              <a:rPr lang="lv-LV" sz="1600" dirty="0">
                <a:solidFill>
                  <a:schemeClr val="accent1">
                    <a:lumMod val="50000"/>
                  </a:schemeClr>
                </a:solidFill>
              </a:rPr>
              <a:t> </a:t>
            </a:r>
            <a:endParaRPr lang="en-US" sz="1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EE66E96A-33E5-43F5-99C3-A30BF0AFBBE7}"/>
              </a:ext>
            </a:extLst>
          </p:cNvPr>
          <p:cNvSpPr>
            <a:spLocks noGrp="1"/>
          </p:cNvSpPr>
          <p:nvPr>
            <p:ph type="sldNum" sz="quarter" idx="12"/>
          </p:nvPr>
        </p:nvSpPr>
        <p:spPr>
          <a:xfrm>
            <a:off x="10257183" y="6223828"/>
            <a:ext cx="778564" cy="365125"/>
          </a:xfrm>
        </p:spPr>
        <p:txBody>
          <a:bodyPr>
            <a:normAutofit/>
          </a:bodyPr>
          <a:lstStyle/>
          <a:p>
            <a:pPr>
              <a:spcAft>
                <a:spcPts val="600"/>
              </a:spcAft>
            </a:pPr>
            <a:fld id="{DF4E16B0-9F2A-42DD-9B03-3163A3CDF6CC}" type="slidenum">
              <a:rPr lang="lv-LV" smtClean="0"/>
              <a:pPr>
                <a:spcAft>
                  <a:spcPts val="600"/>
                </a:spcAft>
              </a:pPr>
              <a:t>23</a:t>
            </a:fld>
            <a:endParaRPr lang="lv-LV"/>
          </a:p>
        </p:txBody>
      </p:sp>
      <p:pic>
        <p:nvPicPr>
          <p:cNvPr id="7" name="Picture 6">
            <a:extLst>
              <a:ext uri="{FF2B5EF4-FFF2-40B4-BE49-F238E27FC236}">
                <a16:creationId xmlns:a16="http://schemas.microsoft.com/office/drawing/2014/main" id="{F8E2E839-1A59-4A5B-8797-000444E08DEB}"/>
              </a:ext>
            </a:extLst>
          </p:cNvPr>
          <p:cNvPicPr>
            <a:picLocks noChangeAspect="1"/>
          </p:cNvPicPr>
          <p:nvPr/>
        </p:nvPicPr>
        <p:blipFill>
          <a:blip r:embed="rId2"/>
          <a:stretch>
            <a:fillRect/>
          </a:stretch>
        </p:blipFill>
        <p:spPr>
          <a:xfrm>
            <a:off x="1249703" y="906656"/>
            <a:ext cx="2344019" cy="2264562"/>
          </a:xfrm>
          <a:prstGeom prst="rect">
            <a:avLst/>
          </a:prstGeom>
        </p:spPr>
      </p:pic>
      <p:pic>
        <p:nvPicPr>
          <p:cNvPr id="11" name="Picture 10">
            <a:extLst>
              <a:ext uri="{FF2B5EF4-FFF2-40B4-BE49-F238E27FC236}">
                <a16:creationId xmlns:a16="http://schemas.microsoft.com/office/drawing/2014/main" id="{EC09E965-B6A6-4C1C-9C3B-B153F00F84C3}"/>
              </a:ext>
            </a:extLst>
          </p:cNvPr>
          <p:cNvPicPr>
            <a:picLocks noChangeAspect="1"/>
          </p:cNvPicPr>
          <p:nvPr/>
        </p:nvPicPr>
        <p:blipFill>
          <a:blip r:embed="rId3"/>
          <a:stretch>
            <a:fillRect/>
          </a:stretch>
        </p:blipFill>
        <p:spPr>
          <a:xfrm>
            <a:off x="4833350" y="952587"/>
            <a:ext cx="1750959" cy="2218630"/>
          </a:xfrm>
          <a:prstGeom prst="rect">
            <a:avLst/>
          </a:prstGeom>
        </p:spPr>
      </p:pic>
      <p:pic>
        <p:nvPicPr>
          <p:cNvPr id="13" name="Picture 12">
            <a:extLst>
              <a:ext uri="{FF2B5EF4-FFF2-40B4-BE49-F238E27FC236}">
                <a16:creationId xmlns:a16="http://schemas.microsoft.com/office/drawing/2014/main" id="{68A468C4-2512-42FF-9019-FEE0E9DAC95B}"/>
              </a:ext>
            </a:extLst>
          </p:cNvPr>
          <p:cNvPicPr>
            <a:picLocks noChangeAspect="1"/>
          </p:cNvPicPr>
          <p:nvPr/>
        </p:nvPicPr>
        <p:blipFill>
          <a:blip r:embed="rId4"/>
          <a:stretch>
            <a:fillRect/>
          </a:stretch>
        </p:blipFill>
        <p:spPr>
          <a:xfrm>
            <a:off x="1222509" y="3696511"/>
            <a:ext cx="1776812" cy="2281247"/>
          </a:xfrm>
          <a:prstGeom prst="rect">
            <a:avLst/>
          </a:prstGeom>
        </p:spPr>
      </p:pic>
      <p:pic>
        <p:nvPicPr>
          <p:cNvPr id="9" name="Picture 8">
            <a:extLst>
              <a:ext uri="{FF2B5EF4-FFF2-40B4-BE49-F238E27FC236}">
                <a16:creationId xmlns:a16="http://schemas.microsoft.com/office/drawing/2014/main" id="{ACDAFE6C-8761-4D8B-A624-3C7A76BA53CA}"/>
              </a:ext>
            </a:extLst>
          </p:cNvPr>
          <p:cNvPicPr>
            <a:picLocks noChangeAspect="1"/>
          </p:cNvPicPr>
          <p:nvPr/>
        </p:nvPicPr>
        <p:blipFill>
          <a:blip r:embed="rId5"/>
          <a:stretch>
            <a:fillRect/>
          </a:stretch>
        </p:blipFill>
        <p:spPr>
          <a:xfrm>
            <a:off x="4319242" y="3696511"/>
            <a:ext cx="2116713" cy="2281247"/>
          </a:xfrm>
          <a:prstGeom prst="rect">
            <a:avLst/>
          </a:prstGeom>
        </p:spPr>
      </p:pic>
      <p:sp>
        <p:nvSpPr>
          <p:cNvPr id="4" name="Date Placeholder 3">
            <a:extLst>
              <a:ext uri="{FF2B5EF4-FFF2-40B4-BE49-F238E27FC236}">
                <a16:creationId xmlns:a16="http://schemas.microsoft.com/office/drawing/2014/main" id="{330B805D-20FA-4241-9A58-332D9DB64325}"/>
              </a:ext>
            </a:extLst>
          </p:cNvPr>
          <p:cNvSpPr>
            <a:spLocks noGrp="1"/>
          </p:cNvSpPr>
          <p:nvPr>
            <p:ph type="dt" sz="half" idx="10"/>
          </p:nvPr>
        </p:nvSpPr>
        <p:spPr>
          <a:xfrm>
            <a:off x="7888731" y="6223828"/>
            <a:ext cx="2040459" cy="365125"/>
          </a:xfrm>
        </p:spPr>
        <p:txBody>
          <a:bodyPr>
            <a:normAutofit/>
          </a:bodyPr>
          <a:lstStyle/>
          <a:p>
            <a:pPr>
              <a:spcAft>
                <a:spcPts val="600"/>
              </a:spcAft>
            </a:pPr>
            <a:r>
              <a:rPr lang="en-US"/>
              <a:t>08.10.2021</a:t>
            </a:r>
            <a:endParaRPr lang="lv-LV"/>
          </a:p>
        </p:txBody>
      </p:sp>
      <p:pic>
        <p:nvPicPr>
          <p:cNvPr id="10" name="Picture 9">
            <a:extLst>
              <a:ext uri="{FF2B5EF4-FFF2-40B4-BE49-F238E27FC236}">
                <a16:creationId xmlns:a16="http://schemas.microsoft.com/office/drawing/2014/main" id="{A1B6C02E-0BA5-458A-A5A4-1C527FB16244}"/>
              </a:ext>
            </a:extLst>
          </p:cNvPr>
          <p:cNvPicPr>
            <a:picLocks noChangeAspect="1"/>
          </p:cNvPicPr>
          <p:nvPr/>
        </p:nvPicPr>
        <p:blipFill>
          <a:blip r:embed="rId6"/>
          <a:stretch>
            <a:fillRect/>
          </a:stretch>
        </p:blipFill>
        <p:spPr>
          <a:xfrm>
            <a:off x="7474215" y="4657248"/>
            <a:ext cx="1901435" cy="1438752"/>
          </a:xfrm>
          <a:prstGeom prst="rect">
            <a:avLst/>
          </a:prstGeom>
        </p:spPr>
      </p:pic>
      <p:pic>
        <p:nvPicPr>
          <p:cNvPr id="12" name="Picture 11">
            <a:extLst>
              <a:ext uri="{FF2B5EF4-FFF2-40B4-BE49-F238E27FC236}">
                <a16:creationId xmlns:a16="http://schemas.microsoft.com/office/drawing/2014/main" id="{E5B38D1A-2C67-46F0-ADCF-E6A43E795EA7}"/>
              </a:ext>
            </a:extLst>
          </p:cNvPr>
          <p:cNvPicPr>
            <a:picLocks noChangeAspect="1"/>
          </p:cNvPicPr>
          <p:nvPr/>
        </p:nvPicPr>
        <p:blipFill>
          <a:blip r:embed="rId7"/>
          <a:stretch>
            <a:fillRect/>
          </a:stretch>
        </p:blipFill>
        <p:spPr>
          <a:xfrm>
            <a:off x="10011758" y="5044992"/>
            <a:ext cx="1313607" cy="1008612"/>
          </a:xfrm>
          <a:prstGeom prst="rect">
            <a:avLst/>
          </a:prstGeom>
        </p:spPr>
      </p:pic>
    </p:spTree>
    <p:extLst>
      <p:ext uri="{BB962C8B-B14F-4D97-AF65-F5344CB8AC3E}">
        <p14:creationId xmlns:p14="http://schemas.microsoft.com/office/powerpoint/2010/main" val="31795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D30D2AD3-145A-4282-A79E-0CDC3FBE6B54}"/>
              </a:ext>
            </a:extLst>
          </p:cNvPr>
          <p:cNvSpPr>
            <a:spLocks noGrp="1"/>
          </p:cNvSpPr>
          <p:nvPr>
            <p:ph type="title"/>
          </p:nvPr>
        </p:nvSpPr>
        <p:spPr>
          <a:xfrm>
            <a:off x="2093712" y="609600"/>
            <a:ext cx="8924807" cy="1356360"/>
          </a:xfrm>
        </p:spPr>
        <p:txBody>
          <a:bodyPr>
            <a:normAutofit/>
          </a:bodyPr>
          <a:lstStyle/>
          <a:p>
            <a:r>
              <a:rPr lang="lv-LV" dirty="0">
                <a:solidFill>
                  <a:schemeClr val="accent1">
                    <a:lumMod val="50000"/>
                  </a:schemeClr>
                </a:solidFill>
              </a:rPr>
              <a:t>Risk </a:t>
            </a:r>
            <a:r>
              <a:rPr lang="lv-LV" dirty="0" err="1">
                <a:solidFill>
                  <a:schemeClr val="accent1">
                    <a:lumMod val="50000"/>
                  </a:schemeClr>
                </a:solidFill>
              </a:rPr>
              <a:t>assessment</a:t>
            </a:r>
            <a:r>
              <a:rPr lang="lv-LV" dirty="0">
                <a:solidFill>
                  <a:schemeClr val="accent1">
                    <a:lumMod val="50000"/>
                  </a:schemeClr>
                </a:solidFill>
              </a:rPr>
              <a:t> </a:t>
            </a:r>
            <a:r>
              <a:rPr lang="lv-LV" dirty="0" err="1">
                <a:solidFill>
                  <a:schemeClr val="accent1">
                    <a:lumMod val="50000"/>
                  </a:schemeClr>
                </a:solidFill>
              </a:rPr>
              <a:t>flowchart</a:t>
            </a:r>
            <a:r>
              <a:rPr lang="lv-LV" dirty="0">
                <a:solidFill>
                  <a:schemeClr val="accent1">
                    <a:lumMod val="50000"/>
                  </a:schemeClr>
                </a:solidFill>
              </a:rPr>
              <a:t> </a:t>
            </a:r>
            <a:r>
              <a:rPr lang="lv-LV" dirty="0" err="1">
                <a:solidFill>
                  <a:schemeClr val="accent1">
                    <a:lumMod val="50000"/>
                  </a:schemeClr>
                </a:solidFill>
              </a:rPr>
              <a:t>for</a:t>
            </a:r>
            <a:r>
              <a:rPr lang="lv-LV" dirty="0">
                <a:solidFill>
                  <a:schemeClr val="accent1">
                    <a:lumMod val="50000"/>
                  </a:schemeClr>
                </a:solidFill>
              </a:rPr>
              <a:t> </a:t>
            </a:r>
            <a:r>
              <a:rPr lang="lv-LV" dirty="0" err="1">
                <a:solidFill>
                  <a:schemeClr val="accent1">
                    <a:lumMod val="50000"/>
                  </a:schemeClr>
                </a:solidFill>
              </a:rPr>
              <a:t>genome-edited</a:t>
            </a:r>
            <a:r>
              <a:rPr lang="lv-LV" dirty="0">
                <a:solidFill>
                  <a:schemeClr val="accent1">
                    <a:lumMod val="50000"/>
                  </a:schemeClr>
                </a:solidFill>
              </a:rPr>
              <a:t> organisms </a:t>
            </a:r>
          </a:p>
        </p:txBody>
      </p:sp>
      <p:sp>
        <p:nvSpPr>
          <p:cNvPr id="6" name="Date Placeholder 5">
            <a:extLst>
              <a:ext uri="{FF2B5EF4-FFF2-40B4-BE49-F238E27FC236}">
                <a16:creationId xmlns:a16="http://schemas.microsoft.com/office/drawing/2014/main" id="{E044277D-7DE6-499C-9A14-B82CF611C98D}"/>
              </a:ext>
            </a:extLst>
          </p:cNvPr>
          <p:cNvSpPr>
            <a:spLocks noGrp="1"/>
          </p:cNvSpPr>
          <p:nvPr>
            <p:ph type="dt" sz="half" idx="10"/>
          </p:nvPr>
        </p:nvSpPr>
        <p:spPr/>
        <p:txBody>
          <a:bodyPr/>
          <a:lstStyle/>
          <a:p>
            <a:r>
              <a:rPr lang="en-US"/>
              <a:t>08.10.2021</a:t>
            </a:r>
            <a:endParaRPr lang="lv-LV"/>
          </a:p>
        </p:txBody>
      </p:sp>
      <p:sp>
        <p:nvSpPr>
          <p:cNvPr id="7" name="Slide Number Placeholder 6">
            <a:extLst>
              <a:ext uri="{FF2B5EF4-FFF2-40B4-BE49-F238E27FC236}">
                <a16:creationId xmlns:a16="http://schemas.microsoft.com/office/drawing/2014/main" id="{A3BA9915-A6F7-43C4-8A63-697C31882876}"/>
              </a:ext>
            </a:extLst>
          </p:cNvPr>
          <p:cNvSpPr>
            <a:spLocks noGrp="1"/>
          </p:cNvSpPr>
          <p:nvPr>
            <p:ph type="sldNum" sz="quarter" idx="12"/>
          </p:nvPr>
        </p:nvSpPr>
        <p:spPr/>
        <p:txBody>
          <a:bodyPr/>
          <a:lstStyle/>
          <a:p>
            <a:fld id="{DF4E16B0-9F2A-42DD-9B03-3163A3CDF6CC}" type="slidenum">
              <a:rPr lang="lv-LV" smtClean="0"/>
              <a:t>24</a:t>
            </a:fld>
            <a:endParaRPr lang="lv-LV"/>
          </a:p>
        </p:txBody>
      </p:sp>
      <p:sp>
        <p:nvSpPr>
          <p:cNvPr id="4" name="Taisnstūris: ar noapaļotiem stūriem 3">
            <a:extLst>
              <a:ext uri="{FF2B5EF4-FFF2-40B4-BE49-F238E27FC236}">
                <a16:creationId xmlns:a16="http://schemas.microsoft.com/office/drawing/2014/main" id="{629EDAA7-FFC2-4BEB-975B-B4E8EC1109C9}"/>
              </a:ext>
            </a:extLst>
          </p:cNvPr>
          <p:cNvSpPr/>
          <p:nvPr/>
        </p:nvSpPr>
        <p:spPr>
          <a:xfrm>
            <a:off x="623453" y="2583873"/>
            <a:ext cx="3061855" cy="845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err="1"/>
              <a:t>Is</a:t>
            </a:r>
            <a:r>
              <a:rPr lang="lv-LV" dirty="0"/>
              <a:t> </a:t>
            </a:r>
            <a:r>
              <a:rPr lang="lv-LV" dirty="0" err="1"/>
              <a:t>foreign</a:t>
            </a:r>
            <a:r>
              <a:rPr lang="lv-LV" dirty="0"/>
              <a:t> DNA </a:t>
            </a:r>
            <a:r>
              <a:rPr lang="lv-LV" dirty="0" err="1"/>
              <a:t>present</a:t>
            </a:r>
            <a:r>
              <a:rPr lang="lv-LV" dirty="0"/>
              <a:t> in </a:t>
            </a:r>
            <a:r>
              <a:rPr lang="lv-LV" dirty="0" err="1"/>
              <a:t>genome-edited</a:t>
            </a:r>
            <a:r>
              <a:rPr lang="lv-LV" dirty="0"/>
              <a:t> organism? </a:t>
            </a:r>
          </a:p>
        </p:txBody>
      </p:sp>
      <p:sp>
        <p:nvSpPr>
          <p:cNvPr id="5" name="Bultiņa: uz leju 4">
            <a:extLst>
              <a:ext uri="{FF2B5EF4-FFF2-40B4-BE49-F238E27FC236}">
                <a16:creationId xmlns:a16="http://schemas.microsoft.com/office/drawing/2014/main" id="{E9772B09-2FEB-4182-9E7E-4E44B0B468CF}"/>
              </a:ext>
            </a:extLst>
          </p:cNvPr>
          <p:cNvSpPr/>
          <p:nvPr/>
        </p:nvSpPr>
        <p:spPr>
          <a:xfrm>
            <a:off x="1891143" y="3806018"/>
            <a:ext cx="526473" cy="512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aisnstūris: ar noapaļotiem stūriem 7">
            <a:extLst>
              <a:ext uri="{FF2B5EF4-FFF2-40B4-BE49-F238E27FC236}">
                <a16:creationId xmlns:a16="http://schemas.microsoft.com/office/drawing/2014/main" id="{19936602-1D41-4C05-8AA3-9BA6AA9158B6}"/>
              </a:ext>
            </a:extLst>
          </p:cNvPr>
          <p:cNvSpPr/>
          <p:nvPr/>
        </p:nvSpPr>
        <p:spPr>
          <a:xfrm>
            <a:off x="623453" y="4546477"/>
            <a:ext cx="3061855" cy="845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YES! </a:t>
            </a:r>
          </a:p>
          <a:p>
            <a:pPr algn="ctr"/>
            <a:r>
              <a:rPr lang="lv-LV" dirty="0"/>
              <a:t>Standard GMO RA</a:t>
            </a:r>
          </a:p>
        </p:txBody>
      </p:sp>
      <p:sp>
        <p:nvSpPr>
          <p:cNvPr id="9" name="Bultiņa: uz leju 8">
            <a:extLst>
              <a:ext uri="{FF2B5EF4-FFF2-40B4-BE49-F238E27FC236}">
                <a16:creationId xmlns:a16="http://schemas.microsoft.com/office/drawing/2014/main" id="{4689DDC9-CB10-4510-92FB-8B461B94A4FA}"/>
              </a:ext>
            </a:extLst>
          </p:cNvPr>
          <p:cNvSpPr/>
          <p:nvPr/>
        </p:nvSpPr>
        <p:spPr>
          <a:xfrm rot="16200000">
            <a:off x="4010889" y="2750126"/>
            <a:ext cx="526473" cy="512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aisnstūris: ar noapaļotiem stūriem 9">
            <a:extLst>
              <a:ext uri="{FF2B5EF4-FFF2-40B4-BE49-F238E27FC236}">
                <a16:creationId xmlns:a16="http://schemas.microsoft.com/office/drawing/2014/main" id="{B0D6B916-2406-4154-98C6-4DBBA5B356E6}"/>
              </a:ext>
            </a:extLst>
          </p:cNvPr>
          <p:cNvSpPr/>
          <p:nvPr/>
        </p:nvSpPr>
        <p:spPr>
          <a:xfrm>
            <a:off x="4862943" y="2583873"/>
            <a:ext cx="1745675" cy="845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NO! </a:t>
            </a:r>
          </a:p>
        </p:txBody>
      </p:sp>
      <p:sp>
        <p:nvSpPr>
          <p:cNvPr id="11" name="Bultiņa: uz leju 10">
            <a:extLst>
              <a:ext uri="{FF2B5EF4-FFF2-40B4-BE49-F238E27FC236}">
                <a16:creationId xmlns:a16="http://schemas.microsoft.com/office/drawing/2014/main" id="{BE1C3342-B15F-4247-8CE1-ADC19897203A}"/>
              </a:ext>
            </a:extLst>
          </p:cNvPr>
          <p:cNvSpPr/>
          <p:nvPr/>
        </p:nvSpPr>
        <p:spPr>
          <a:xfrm rot="16200000">
            <a:off x="6934199" y="2750126"/>
            <a:ext cx="526473" cy="512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aisnstūris: ar noapaļotiem stūriem 11">
            <a:extLst>
              <a:ext uri="{FF2B5EF4-FFF2-40B4-BE49-F238E27FC236}">
                <a16:creationId xmlns:a16="http://schemas.microsoft.com/office/drawing/2014/main" id="{0500C880-0F86-4B78-B48F-9FF0343A5787}"/>
              </a:ext>
            </a:extLst>
          </p:cNvPr>
          <p:cNvSpPr/>
          <p:nvPr/>
        </p:nvSpPr>
        <p:spPr>
          <a:xfrm>
            <a:off x="7786253" y="2583873"/>
            <a:ext cx="3934692" cy="845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Standard GMO RA </a:t>
            </a:r>
          </a:p>
          <a:p>
            <a:pPr algn="ctr"/>
            <a:r>
              <a:rPr lang="lv-LV" dirty="0" err="1"/>
              <a:t>However</a:t>
            </a:r>
            <a:r>
              <a:rPr lang="lv-LV" dirty="0"/>
              <a:t>, less </a:t>
            </a:r>
            <a:r>
              <a:rPr lang="lv-LV" dirty="0" err="1"/>
              <a:t>information</a:t>
            </a:r>
            <a:r>
              <a:rPr lang="lv-LV" dirty="0"/>
              <a:t> </a:t>
            </a:r>
            <a:r>
              <a:rPr lang="lv-LV" dirty="0" err="1"/>
              <a:t>and</a:t>
            </a:r>
            <a:r>
              <a:rPr lang="lv-LV" dirty="0"/>
              <a:t> </a:t>
            </a:r>
            <a:r>
              <a:rPr lang="lv-LV" dirty="0" err="1"/>
              <a:t>more</a:t>
            </a:r>
            <a:r>
              <a:rPr lang="lv-LV" dirty="0"/>
              <a:t> </a:t>
            </a:r>
            <a:r>
              <a:rPr lang="lv-LV" dirty="0" err="1"/>
              <a:t>flexibility</a:t>
            </a:r>
            <a:r>
              <a:rPr lang="lv-LV" dirty="0"/>
              <a:t> </a:t>
            </a:r>
            <a:r>
              <a:rPr lang="lv-LV" dirty="0" err="1"/>
              <a:t>required</a:t>
            </a:r>
            <a:r>
              <a:rPr lang="lv-LV" dirty="0"/>
              <a:t> </a:t>
            </a:r>
          </a:p>
        </p:txBody>
      </p:sp>
      <p:sp>
        <p:nvSpPr>
          <p:cNvPr id="13" name="Taisnstūris: ar noapaļotiem stūriem 12">
            <a:extLst>
              <a:ext uri="{FF2B5EF4-FFF2-40B4-BE49-F238E27FC236}">
                <a16:creationId xmlns:a16="http://schemas.microsoft.com/office/drawing/2014/main" id="{B989C344-C2B6-41F7-B7A3-692FD5439FFD}"/>
              </a:ext>
            </a:extLst>
          </p:cNvPr>
          <p:cNvSpPr/>
          <p:nvPr/>
        </p:nvSpPr>
        <p:spPr>
          <a:xfrm>
            <a:off x="7786253" y="3806018"/>
            <a:ext cx="3934692" cy="199903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accent1">
                    <a:lumMod val="50000"/>
                  </a:schemeClr>
                </a:solidFill>
              </a:rPr>
              <a:t>Less </a:t>
            </a:r>
            <a:r>
              <a:rPr lang="lv-LV" dirty="0" err="1">
                <a:solidFill>
                  <a:schemeClr val="accent1">
                    <a:lumMod val="50000"/>
                  </a:schemeClr>
                </a:solidFill>
              </a:rPr>
              <a:t>information</a:t>
            </a:r>
            <a:r>
              <a:rPr lang="lv-LV" dirty="0">
                <a:solidFill>
                  <a:schemeClr val="accent1">
                    <a:lumMod val="50000"/>
                  </a:schemeClr>
                </a:solidFill>
              </a:rPr>
              <a:t> </a:t>
            </a:r>
            <a:r>
              <a:rPr lang="lv-LV" dirty="0" err="1">
                <a:solidFill>
                  <a:schemeClr val="accent1">
                    <a:lumMod val="50000"/>
                  </a:schemeClr>
                </a:solidFill>
              </a:rPr>
              <a:t>needed</a:t>
            </a:r>
            <a:r>
              <a:rPr lang="lv-LV" dirty="0">
                <a:solidFill>
                  <a:schemeClr val="accent1">
                    <a:lumMod val="50000"/>
                  </a:schemeClr>
                </a:solidFill>
              </a:rPr>
              <a:t> </a:t>
            </a:r>
            <a:r>
              <a:rPr lang="lv-LV" dirty="0" err="1">
                <a:solidFill>
                  <a:schemeClr val="accent1">
                    <a:lumMod val="50000"/>
                  </a:schemeClr>
                </a:solidFill>
              </a:rPr>
              <a:t>for</a:t>
            </a:r>
            <a:r>
              <a:rPr lang="lv-LV" dirty="0">
                <a:solidFill>
                  <a:schemeClr val="accent1">
                    <a:lumMod val="50000"/>
                  </a:schemeClr>
                </a:solidFill>
              </a:rPr>
              <a:t> </a:t>
            </a:r>
            <a:r>
              <a:rPr lang="lv-LV" dirty="0" err="1">
                <a:solidFill>
                  <a:schemeClr val="accent1">
                    <a:lumMod val="50000"/>
                  </a:schemeClr>
                </a:solidFill>
              </a:rPr>
              <a:t>molecular</a:t>
            </a:r>
            <a:r>
              <a:rPr lang="lv-LV" dirty="0">
                <a:solidFill>
                  <a:schemeClr val="accent1">
                    <a:lumMod val="50000"/>
                  </a:schemeClr>
                </a:solidFill>
              </a:rPr>
              <a:t> </a:t>
            </a:r>
            <a:r>
              <a:rPr lang="lv-LV" dirty="0" err="1">
                <a:solidFill>
                  <a:schemeClr val="accent1">
                    <a:lumMod val="50000"/>
                  </a:schemeClr>
                </a:solidFill>
              </a:rPr>
              <a:t>characterization</a:t>
            </a:r>
            <a:r>
              <a:rPr lang="lv-LV" dirty="0">
                <a:solidFill>
                  <a:schemeClr val="accent1">
                    <a:lumMod val="50000"/>
                  </a:schemeClr>
                </a:solidFill>
              </a:rPr>
              <a:t>, </a:t>
            </a:r>
            <a:r>
              <a:rPr lang="lv-LV" dirty="0" err="1">
                <a:solidFill>
                  <a:schemeClr val="accent1">
                    <a:lumMod val="50000"/>
                  </a:schemeClr>
                </a:solidFill>
              </a:rPr>
              <a:t>food</a:t>
            </a:r>
            <a:r>
              <a:rPr lang="lv-LV" dirty="0">
                <a:solidFill>
                  <a:schemeClr val="accent1">
                    <a:lumMod val="50000"/>
                  </a:schemeClr>
                </a:solidFill>
              </a:rPr>
              <a:t> </a:t>
            </a:r>
            <a:r>
              <a:rPr lang="lv-LV" dirty="0" err="1">
                <a:solidFill>
                  <a:schemeClr val="accent1">
                    <a:lumMod val="50000"/>
                  </a:schemeClr>
                </a:solidFill>
              </a:rPr>
              <a:t>and</a:t>
            </a:r>
            <a:r>
              <a:rPr lang="lv-LV" dirty="0">
                <a:solidFill>
                  <a:schemeClr val="accent1">
                    <a:lumMod val="50000"/>
                  </a:schemeClr>
                </a:solidFill>
              </a:rPr>
              <a:t> </a:t>
            </a:r>
            <a:r>
              <a:rPr lang="lv-LV" dirty="0" err="1">
                <a:solidFill>
                  <a:schemeClr val="accent1">
                    <a:lumMod val="50000"/>
                  </a:schemeClr>
                </a:solidFill>
              </a:rPr>
              <a:t>feed</a:t>
            </a:r>
            <a:r>
              <a:rPr lang="lv-LV" dirty="0">
                <a:solidFill>
                  <a:schemeClr val="accent1">
                    <a:lumMod val="50000"/>
                  </a:schemeClr>
                </a:solidFill>
              </a:rPr>
              <a:t> </a:t>
            </a:r>
            <a:r>
              <a:rPr lang="lv-LV" dirty="0" err="1">
                <a:solidFill>
                  <a:schemeClr val="accent1">
                    <a:lumMod val="50000"/>
                  </a:schemeClr>
                </a:solidFill>
              </a:rPr>
              <a:t>safety</a:t>
            </a:r>
            <a:r>
              <a:rPr lang="lv-LV" dirty="0">
                <a:solidFill>
                  <a:schemeClr val="accent1">
                    <a:lumMod val="50000"/>
                  </a:schemeClr>
                </a:solidFill>
              </a:rPr>
              <a:t> </a:t>
            </a:r>
            <a:r>
              <a:rPr lang="lv-LV" dirty="0" err="1">
                <a:solidFill>
                  <a:schemeClr val="accent1">
                    <a:lumMod val="50000"/>
                  </a:schemeClr>
                </a:solidFill>
              </a:rPr>
              <a:t>assessment</a:t>
            </a:r>
            <a:r>
              <a:rPr lang="lv-LV" dirty="0">
                <a:solidFill>
                  <a:schemeClr val="accent1">
                    <a:lumMod val="50000"/>
                  </a:schemeClr>
                </a:solidFill>
              </a:rPr>
              <a:t> </a:t>
            </a:r>
            <a:r>
              <a:rPr lang="lv-LV" dirty="0" err="1">
                <a:solidFill>
                  <a:schemeClr val="accent1">
                    <a:lumMod val="50000"/>
                  </a:schemeClr>
                </a:solidFill>
              </a:rPr>
              <a:t>and</a:t>
            </a:r>
            <a:r>
              <a:rPr lang="lv-LV" dirty="0">
                <a:solidFill>
                  <a:schemeClr val="accent1">
                    <a:lumMod val="50000"/>
                  </a:schemeClr>
                </a:solidFill>
              </a:rPr>
              <a:t> </a:t>
            </a:r>
            <a:r>
              <a:rPr lang="lv-LV" dirty="0" err="1">
                <a:solidFill>
                  <a:schemeClr val="accent1">
                    <a:lumMod val="50000"/>
                  </a:schemeClr>
                </a:solidFill>
              </a:rPr>
              <a:t>environmental</a:t>
            </a:r>
            <a:r>
              <a:rPr lang="lv-LV" dirty="0">
                <a:solidFill>
                  <a:schemeClr val="accent1">
                    <a:lumMod val="50000"/>
                  </a:schemeClr>
                </a:solidFill>
              </a:rPr>
              <a:t> risk </a:t>
            </a:r>
            <a:r>
              <a:rPr lang="lv-LV" dirty="0" err="1">
                <a:solidFill>
                  <a:schemeClr val="accent1">
                    <a:lumMod val="50000"/>
                  </a:schemeClr>
                </a:solidFill>
              </a:rPr>
              <a:t>assessment</a:t>
            </a:r>
            <a:r>
              <a:rPr lang="lv-LV" dirty="0">
                <a:solidFill>
                  <a:schemeClr val="accent1">
                    <a:lumMod val="50000"/>
                  </a:schemeClr>
                </a:solidFill>
              </a:rPr>
              <a:t>. </a:t>
            </a:r>
            <a:r>
              <a:rPr lang="lv-LV" dirty="0" err="1">
                <a:solidFill>
                  <a:schemeClr val="accent1">
                    <a:lumMod val="50000"/>
                  </a:schemeClr>
                </a:solidFill>
              </a:rPr>
              <a:t>Comparative</a:t>
            </a:r>
            <a:r>
              <a:rPr lang="lv-LV" dirty="0">
                <a:solidFill>
                  <a:schemeClr val="accent1">
                    <a:lumMod val="50000"/>
                  </a:schemeClr>
                </a:solidFill>
              </a:rPr>
              <a:t> </a:t>
            </a:r>
            <a:r>
              <a:rPr lang="lv-LV" dirty="0" err="1">
                <a:solidFill>
                  <a:schemeClr val="accent1">
                    <a:lumMod val="50000"/>
                  </a:schemeClr>
                </a:solidFill>
              </a:rPr>
              <a:t>approach</a:t>
            </a:r>
            <a:r>
              <a:rPr lang="lv-LV" dirty="0">
                <a:solidFill>
                  <a:schemeClr val="accent1">
                    <a:lumMod val="50000"/>
                  </a:schemeClr>
                </a:solidFill>
              </a:rPr>
              <a:t> </a:t>
            </a:r>
            <a:r>
              <a:rPr lang="lv-LV" dirty="0" err="1">
                <a:solidFill>
                  <a:schemeClr val="accent1">
                    <a:lumMod val="50000"/>
                  </a:schemeClr>
                </a:solidFill>
              </a:rPr>
              <a:t>still</a:t>
            </a:r>
            <a:r>
              <a:rPr lang="lv-LV" dirty="0">
                <a:solidFill>
                  <a:schemeClr val="accent1">
                    <a:lumMod val="50000"/>
                  </a:schemeClr>
                </a:solidFill>
              </a:rPr>
              <a:t> </a:t>
            </a:r>
            <a:r>
              <a:rPr lang="lv-LV" dirty="0" err="1">
                <a:solidFill>
                  <a:schemeClr val="accent1">
                    <a:lumMod val="50000"/>
                  </a:schemeClr>
                </a:solidFill>
              </a:rPr>
              <a:t>maintained</a:t>
            </a:r>
            <a:r>
              <a:rPr lang="lv-LV" dirty="0">
                <a:solidFill>
                  <a:schemeClr val="accent1">
                    <a:lumMod val="50000"/>
                  </a:schemeClr>
                </a:solidFill>
              </a:rPr>
              <a:t>. </a:t>
            </a:r>
          </a:p>
        </p:txBody>
      </p:sp>
      <p:pic>
        <p:nvPicPr>
          <p:cNvPr id="14" name="Picture 13">
            <a:extLst>
              <a:ext uri="{FF2B5EF4-FFF2-40B4-BE49-F238E27FC236}">
                <a16:creationId xmlns:a16="http://schemas.microsoft.com/office/drawing/2014/main" id="{9554E7E8-CF0E-48E4-806F-A6F4D4C66E5D}"/>
              </a:ext>
            </a:extLst>
          </p:cNvPr>
          <p:cNvPicPr>
            <a:picLocks noChangeAspect="1"/>
          </p:cNvPicPr>
          <p:nvPr/>
        </p:nvPicPr>
        <p:blipFill>
          <a:blip r:embed="rId3"/>
          <a:stretch>
            <a:fillRect/>
          </a:stretch>
        </p:blipFill>
        <p:spPr>
          <a:xfrm>
            <a:off x="192278" y="196451"/>
            <a:ext cx="1901435" cy="1438752"/>
          </a:xfrm>
          <a:prstGeom prst="rect">
            <a:avLst/>
          </a:prstGeom>
        </p:spPr>
      </p:pic>
      <p:pic>
        <p:nvPicPr>
          <p:cNvPr id="15" name="Picture 14">
            <a:extLst>
              <a:ext uri="{FF2B5EF4-FFF2-40B4-BE49-F238E27FC236}">
                <a16:creationId xmlns:a16="http://schemas.microsoft.com/office/drawing/2014/main" id="{3856E013-90B3-48E0-A077-0BCD19277ABA}"/>
              </a:ext>
            </a:extLst>
          </p:cNvPr>
          <p:cNvPicPr>
            <a:picLocks noChangeAspect="1"/>
          </p:cNvPicPr>
          <p:nvPr/>
        </p:nvPicPr>
        <p:blipFill>
          <a:blip r:embed="rId4"/>
          <a:stretch>
            <a:fillRect/>
          </a:stretch>
        </p:blipFill>
        <p:spPr>
          <a:xfrm>
            <a:off x="10407338" y="411521"/>
            <a:ext cx="1313607" cy="1008612"/>
          </a:xfrm>
          <a:prstGeom prst="rect">
            <a:avLst/>
          </a:prstGeom>
        </p:spPr>
      </p:pic>
    </p:spTree>
    <p:extLst>
      <p:ext uri="{BB962C8B-B14F-4D97-AF65-F5344CB8AC3E}">
        <p14:creationId xmlns:p14="http://schemas.microsoft.com/office/powerpoint/2010/main" val="398555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chemeClr val="accent1">
                    <a:lumMod val="75000"/>
                  </a:schemeClr>
                </a:solidFill>
              </a:rPr>
              <a:t>08.10.2021</a:t>
            </a:r>
            <a:endParaRPr lang="lv-LV">
              <a:solidFill>
                <a:schemeClr val="accent1">
                  <a:lumMod val="75000"/>
                </a:schemeClr>
              </a:solidFill>
            </a:endParaRPr>
          </a:p>
        </p:txBody>
      </p:sp>
      <p:sp>
        <p:nvSpPr>
          <p:cNvPr id="4" name="Slide Number Placeholder 3">
            <a:extLst>
              <a:ext uri="{FF2B5EF4-FFF2-40B4-BE49-F238E27FC236}">
                <a16:creationId xmlns:a16="http://schemas.microsoft.com/office/drawing/2014/main" id="{34D840E5-73BB-403C-BA99-21E140F174BA}"/>
              </a:ext>
            </a:extLst>
          </p:cNvPr>
          <p:cNvSpPr>
            <a:spLocks noGrp="1"/>
          </p:cNvSpPr>
          <p:nvPr>
            <p:ph type="sldNum" sz="quarter" idx="12"/>
          </p:nvPr>
        </p:nvSpPr>
        <p:spPr/>
        <p:txBody>
          <a:bodyPr/>
          <a:lstStyle/>
          <a:p>
            <a:fld id="{DF4E16B0-9F2A-42DD-9B03-3163A3CDF6CC}" type="slidenum">
              <a:rPr lang="lv-LV" smtClean="0"/>
              <a:t>25</a:t>
            </a:fld>
            <a:endParaRPr lang="lv-LV"/>
          </a:p>
        </p:txBody>
      </p:sp>
      <p:pic>
        <p:nvPicPr>
          <p:cNvPr id="5" name="Picture 4"/>
          <p:cNvPicPr>
            <a:picLocks noChangeAspect="1"/>
          </p:cNvPicPr>
          <p:nvPr/>
        </p:nvPicPr>
        <p:blipFill>
          <a:blip r:embed="rId2"/>
          <a:stretch>
            <a:fillRect/>
          </a:stretch>
        </p:blipFill>
        <p:spPr>
          <a:xfrm>
            <a:off x="1868371" y="1593750"/>
            <a:ext cx="8455258" cy="3670500"/>
          </a:xfrm>
          <a:prstGeom prst="rect">
            <a:avLst/>
          </a:prstGeom>
        </p:spPr>
      </p:pic>
      <p:sp>
        <p:nvSpPr>
          <p:cNvPr id="6" name="Rectangle 5"/>
          <p:cNvSpPr/>
          <p:nvPr/>
        </p:nvSpPr>
        <p:spPr>
          <a:xfrm>
            <a:off x="1907317" y="5455984"/>
            <a:ext cx="5472440" cy="352276"/>
          </a:xfrm>
          <a:prstGeom prst="rect">
            <a:avLst/>
          </a:prstGeom>
        </p:spPr>
        <p:txBody>
          <a:bodyPr wrap="square">
            <a:spAutoFit/>
          </a:bodyPr>
          <a:lstStyle/>
          <a:p>
            <a:r>
              <a:rPr lang="lv-LV" sz="1689" dirty="0">
                <a:solidFill>
                  <a:schemeClr val="accent1">
                    <a:lumMod val="75000"/>
                  </a:schemeClr>
                </a:solidFill>
              </a:rPr>
              <a:t>https://www.efsa.europa.eu/en/press/news/140416M</a:t>
            </a:r>
          </a:p>
        </p:txBody>
      </p:sp>
      <p:pic>
        <p:nvPicPr>
          <p:cNvPr id="9" name="Picture 8">
            <a:extLst>
              <a:ext uri="{FF2B5EF4-FFF2-40B4-BE49-F238E27FC236}">
                <a16:creationId xmlns:a16="http://schemas.microsoft.com/office/drawing/2014/main" id="{308F3028-6028-44FD-8A39-0AB541168F6B}"/>
              </a:ext>
            </a:extLst>
          </p:cNvPr>
          <p:cNvPicPr>
            <a:picLocks noChangeAspect="1"/>
          </p:cNvPicPr>
          <p:nvPr/>
        </p:nvPicPr>
        <p:blipFill>
          <a:blip r:embed="rId3"/>
          <a:stretch>
            <a:fillRect/>
          </a:stretch>
        </p:blipFill>
        <p:spPr>
          <a:xfrm>
            <a:off x="192278" y="196451"/>
            <a:ext cx="1901435" cy="1438752"/>
          </a:xfrm>
          <a:prstGeom prst="rect">
            <a:avLst/>
          </a:prstGeom>
        </p:spPr>
      </p:pic>
      <p:pic>
        <p:nvPicPr>
          <p:cNvPr id="10" name="Picture 9">
            <a:extLst>
              <a:ext uri="{FF2B5EF4-FFF2-40B4-BE49-F238E27FC236}">
                <a16:creationId xmlns:a16="http://schemas.microsoft.com/office/drawing/2014/main" id="{CA44670D-0D76-438F-8D7F-3F2ABD69E7F8}"/>
              </a:ext>
            </a:extLst>
          </p:cNvPr>
          <p:cNvPicPr>
            <a:picLocks noChangeAspect="1"/>
          </p:cNvPicPr>
          <p:nvPr/>
        </p:nvPicPr>
        <p:blipFill>
          <a:blip r:embed="rId4"/>
          <a:stretch>
            <a:fillRect/>
          </a:stretch>
        </p:blipFill>
        <p:spPr>
          <a:xfrm>
            <a:off x="10407338" y="411521"/>
            <a:ext cx="1313607" cy="1008612"/>
          </a:xfrm>
          <a:prstGeom prst="rect">
            <a:avLst/>
          </a:prstGeom>
        </p:spPr>
      </p:pic>
    </p:spTree>
    <p:extLst>
      <p:ext uri="{BB962C8B-B14F-4D97-AF65-F5344CB8AC3E}">
        <p14:creationId xmlns:p14="http://schemas.microsoft.com/office/powerpoint/2010/main" val="1553687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chemeClr val="accent1">
                    <a:lumMod val="75000"/>
                  </a:schemeClr>
                </a:solidFill>
              </a:rPr>
              <a:t>08.10.2021</a:t>
            </a:r>
            <a:endParaRPr lang="lv-LV">
              <a:solidFill>
                <a:schemeClr val="accent1">
                  <a:lumMod val="75000"/>
                </a:schemeClr>
              </a:solidFill>
            </a:endParaRPr>
          </a:p>
        </p:txBody>
      </p:sp>
      <p:sp>
        <p:nvSpPr>
          <p:cNvPr id="4" name="Slide Number Placeholder 3">
            <a:extLst>
              <a:ext uri="{FF2B5EF4-FFF2-40B4-BE49-F238E27FC236}">
                <a16:creationId xmlns:a16="http://schemas.microsoft.com/office/drawing/2014/main" id="{34D840E5-73BB-403C-BA99-21E140F174BA}"/>
              </a:ext>
            </a:extLst>
          </p:cNvPr>
          <p:cNvSpPr>
            <a:spLocks noGrp="1"/>
          </p:cNvSpPr>
          <p:nvPr>
            <p:ph type="sldNum" sz="quarter" idx="12"/>
          </p:nvPr>
        </p:nvSpPr>
        <p:spPr/>
        <p:txBody>
          <a:bodyPr/>
          <a:lstStyle/>
          <a:p>
            <a:fld id="{DF4E16B0-9F2A-42DD-9B03-3163A3CDF6CC}" type="slidenum">
              <a:rPr lang="lv-LV" smtClean="0"/>
              <a:t>26</a:t>
            </a:fld>
            <a:endParaRPr lang="lv-LV"/>
          </a:p>
        </p:txBody>
      </p:sp>
      <p:pic>
        <p:nvPicPr>
          <p:cNvPr id="9" name="Picture 8">
            <a:extLst>
              <a:ext uri="{FF2B5EF4-FFF2-40B4-BE49-F238E27FC236}">
                <a16:creationId xmlns:a16="http://schemas.microsoft.com/office/drawing/2014/main" id="{308F3028-6028-44FD-8A39-0AB541168F6B}"/>
              </a:ext>
            </a:extLst>
          </p:cNvPr>
          <p:cNvPicPr>
            <a:picLocks noChangeAspect="1"/>
          </p:cNvPicPr>
          <p:nvPr/>
        </p:nvPicPr>
        <p:blipFill>
          <a:blip r:embed="rId2"/>
          <a:stretch>
            <a:fillRect/>
          </a:stretch>
        </p:blipFill>
        <p:spPr>
          <a:xfrm>
            <a:off x="192278" y="196451"/>
            <a:ext cx="1901435" cy="1438752"/>
          </a:xfrm>
          <a:prstGeom prst="rect">
            <a:avLst/>
          </a:prstGeom>
        </p:spPr>
      </p:pic>
      <p:pic>
        <p:nvPicPr>
          <p:cNvPr id="10" name="Picture 9">
            <a:extLst>
              <a:ext uri="{FF2B5EF4-FFF2-40B4-BE49-F238E27FC236}">
                <a16:creationId xmlns:a16="http://schemas.microsoft.com/office/drawing/2014/main" id="{CA44670D-0D76-438F-8D7F-3F2ABD69E7F8}"/>
              </a:ext>
            </a:extLst>
          </p:cNvPr>
          <p:cNvPicPr>
            <a:picLocks noChangeAspect="1"/>
          </p:cNvPicPr>
          <p:nvPr/>
        </p:nvPicPr>
        <p:blipFill>
          <a:blip r:embed="rId3"/>
          <a:stretch>
            <a:fillRect/>
          </a:stretch>
        </p:blipFill>
        <p:spPr>
          <a:xfrm>
            <a:off x="10407338" y="411521"/>
            <a:ext cx="1313607" cy="1008612"/>
          </a:xfrm>
          <a:prstGeom prst="rect">
            <a:avLst/>
          </a:prstGeom>
        </p:spPr>
      </p:pic>
      <p:pic>
        <p:nvPicPr>
          <p:cNvPr id="7" name="Picture 6">
            <a:extLst>
              <a:ext uri="{FF2B5EF4-FFF2-40B4-BE49-F238E27FC236}">
                <a16:creationId xmlns:a16="http://schemas.microsoft.com/office/drawing/2014/main" id="{7EBA3B42-0195-4A5E-804D-051FEA9D8AA0}"/>
              </a:ext>
            </a:extLst>
          </p:cNvPr>
          <p:cNvPicPr>
            <a:picLocks noChangeAspect="1"/>
          </p:cNvPicPr>
          <p:nvPr/>
        </p:nvPicPr>
        <p:blipFill>
          <a:blip r:embed="rId4"/>
          <a:stretch>
            <a:fillRect/>
          </a:stretch>
        </p:blipFill>
        <p:spPr>
          <a:xfrm>
            <a:off x="2507602" y="551921"/>
            <a:ext cx="4121362" cy="5531134"/>
          </a:xfrm>
          <a:prstGeom prst="rect">
            <a:avLst/>
          </a:prstGeom>
        </p:spPr>
      </p:pic>
      <p:pic>
        <p:nvPicPr>
          <p:cNvPr id="11" name="Picture 10">
            <a:extLst>
              <a:ext uri="{FF2B5EF4-FFF2-40B4-BE49-F238E27FC236}">
                <a16:creationId xmlns:a16="http://schemas.microsoft.com/office/drawing/2014/main" id="{02BB4E22-F507-4B0F-A0CC-96F1F63ECDCE}"/>
              </a:ext>
            </a:extLst>
          </p:cNvPr>
          <p:cNvPicPr>
            <a:picLocks noChangeAspect="1"/>
          </p:cNvPicPr>
          <p:nvPr/>
        </p:nvPicPr>
        <p:blipFill>
          <a:blip r:embed="rId5"/>
          <a:stretch>
            <a:fillRect/>
          </a:stretch>
        </p:blipFill>
        <p:spPr>
          <a:xfrm>
            <a:off x="6835699" y="2423143"/>
            <a:ext cx="4723554" cy="2581477"/>
          </a:xfrm>
          <a:prstGeom prst="rect">
            <a:avLst/>
          </a:prstGeom>
        </p:spPr>
      </p:pic>
      <p:sp>
        <p:nvSpPr>
          <p:cNvPr id="13" name="TextBox 12">
            <a:extLst>
              <a:ext uri="{FF2B5EF4-FFF2-40B4-BE49-F238E27FC236}">
                <a16:creationId xmlns:a16="http://schemas.microsoft.com/office/drawing/2014/main" id="{B0F80642-A3FE-440F-B418-873A134E7CB7}"/>
              </a:ext>
            </a:extLst>
          </p:cNvPr>
          <p:cNvSpPr txBox="1"/>
          <p:nvPr/>
        </p:nvSpPr>
        <p:spPr>
          <a:xfrm>
            <a:off x="6835699" y="5124206"/>
            <a:ext cx="4885246" cy="584775"/>
          </a:xfrm>
          <a:prstGeom prst="rect">
            <a:avLst/>
          </a:prstGeom>
          <a:noFill/>
        </p:spPr>
        <p:txBody>
          <a:bodyPr wrap="square">
            <a:spAutoFit/>
          </a:bodyPr>
          <a:lstStyle/>
          <a:p>
            <a:r>
              <a:rPr lang="en-US" sz="1600" dirty="0">
                <a:solidFill>
                  <a:schemeClr val="accent1">
                    <a:lumMod val="50000"/>
                  </a:schemeClr>
                </a:solidFill>
              </a:rPr>
              <a:t>https://gmo-crl.jrc.ec.europa.eu/doc/JRC116289-GE-report-ENGL.pdf</a:t>
            </a:r>
          </a:p>
        </p:txBody>
      </p:sp>
    </p:spTree>
    <p:extLst>
      <p:ext uri="{BB962C8B-B14F-4D97-AF65-F5344CB8AC3E}">
        <p14:creationId xmlns:p14="http://schemas.microsoft.com/office/powerpoint/2010/main" val="4254596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2F0844B-A083-4B5E-9B2D-CD2156D91E40}"/>
              </a:ext>
            </a:extLst>
          </p:cNvPr>
          <p:cNvSpPr>
            <a:spLocks noGrp="1"/>
          </p:cNvSpPr>
          <p:nvPr>
            <p:ph type="title"/>
          </p:nvPr>
        </p:nvSpPr>
        <p:spPr>
          <a:xfrm>
            <a:off x="2093712" y="609600"/>
            <a:ext cx="8924807" cy="1356360"/>
          </a:xfrm>
        </p:spPr>
        <p:txBody>
          <a:bodyPr>
            <a:noAutofit/>
          </a:bodyPr>
          <a:lstStyle/>
          <a:p>
            <a:r>
              <a:rPr lang="lv-LV" sz="3600" dirty="0" err="1">
                <a:solidFill>
                  <a:schemeClr val="accent1">
                    <a:lumMod val="50000"/>
                  </a:schemeClr>
                </a:solidFill>
              </a:rPr>
              <a:t>Genome</a:t>
            </a:r>
            <a:r>
              <a:rPr lang="lv-LV" sz="3600" dirty="0">
                <a:solidFill>
                  <a:schemeClr val="accent1">
                    <a:lumMod val="50000"/>
                  </a:schemeClr>
                </a:solidFill>
              </a:rPr>
              <a:t> </a:t>
            </a:r>
            <a:r>
              <a:rPr lang="lv-LV" sz="3600" dirty="0" err="1">
                <a:solidFill>
                  <a:schemeClr val="accent1">
                    <a:lumMod val="50000"/>
                  </a:schemeClr>
                </a:solidFill>
              </a:rPr>
              <a:t>editing</a:t>
            </a:r>
            <a:r>
              <a:rPr lang="lv-LV" sz="3600" dirty="0">
                <a:solidFill>
                  <a:schemeClr val="accent1">
                    <a:lumMod val="50000"/>
                  </a:schemeClr>
                </a:solidFill>
              </a:rPr>
              <a:t> </a:t>
            </a:r>
            <a:r>
              <a:rPr lang="lv-LV" sz="3600" dirty="0" err="1">
                <a:solidFill>
                  <a:schemeClr val="accent1">
                    <a:lumMod val="50000"/>
                  </a:schemeClr>
                </a:solidFill>
              </a:rPr>
              <a:t>may</a:t>
            </a:r>
            <a:r>
              <a:rPr lang="lv-LV" sz="3600" dirty="0">
                <a:solidFill>
                  <a:schemeClr val="accent1">
                    <a:lumMod val="50000"/>
                  </a:schemeClr>
                </a:solidFill>
              </a:rPr>
              <a:t> </a:t>
            </a:r>
            <a:r>
              <a:rPr lang="lv-LV" sz="3600" dirty="0" err="1">
                <a:solidFill>
                  <a:schemeClr val="accent1">
                    <a:lumMod val="50000"/>
                  </a:schemeClr>
                </a:solidFill>
              </a:rPr>
              <a:t>be</a:t>
            </a:r>
            <a:r>
              <a:rPr lang="lv-LV" sz="3600" dirty="0">
                <a:solidFill>
                  <a:schemeClr val="accent1">
                    <a:lumMod val="50000"/>
                  </a:schemeClr>
                </a:solidFill>
              </a:rPr>
              <a:t> </a:t>
            </a:r>
            <a:r>
              <a:rPr lang="lv-LV" sz="3600" dirty="0" err="1">
                <a:solidFill>
                  <a:schemeClr val="accent1">
                    <a:lumMod val="50000"/>
                  </a:schemeClr>
                </a:solidFill>
              </a:rPr>
              <a:t>undistinguishable</a:t>
            </a:r>
            <a:r>
              <a:rPr lang="lv-LV" sz="3600" dirty="0">
                <a:solidFill>
                  <a:schemeClr val="accent1">
                    <a:lumMod val="50000"/>
                  </a:schemeClr>
                </a:solidFill>
              </a:rPr>
              <a:t> </a:t>
            </a:r>
            <a:r>
              <a:rPr lang="lv-LV" sz="3600" dirty="0" err="1">
                <a:solidFill>
                  <a:schemeClr val="accent1">
                    <a:lumMod val="50000"/>
                  </a:schemeClr>
                </a:solidFill>
              </a:rPr>
              <a:t>from</a:t>
            </a:r>
            <a:r>
              <a:rPr lang="lv-LV" sz="3600" dirty="0">
                <a:solidFill>
                  <a:schemeClr val="accent1">
                    <a:lumMod val="50000"/>
                  </a:schemeClr>
                </a:solidFill>
              </a:rPr>
              <a:t> </a:t>
            </a:r>
            <a:r>
              <a:rPr lang="lv-LV" sz="3600" dirty="0" err="1">
                <a:solidFill>
                  <a:schemeClr val="accent1">
                    <a:lumMod val="50000"/>
                  </a:schemeClr>
                </a:solidFill>
              </a:rPr>
              <a:t>natural</a:t>
            </a:r>
            <a:r>
              <a:rPr lang="lv-LV" sz="3600" dirty="0">
                <a:solidFill>
                  <a:schemeClr val="accent1">
                    <a:lumMod val="50000"/>
                  </a:schemeClr>
                </a:solidFill>
              </a:rPr>
              <a:t> </a:t>
            </a:r>
            <a:r>
              <a:rPr lang="lv-LV" sz="3600" dirty="0" err="1">
                <a:solidFill>
                  <a:schemeClr val="accent1">
                    <a:lumMod val="50000"/>
                  </a:schemeClr>
                </a:solidFill>
              </a:rPr>
              <a:t>and</a:t>
            </a:r>
            <a:r>
              <a:rPr lang="lv-LV" sz="3600" dirty="0">
                <a:solidFill>
                  <a:schemeClr val="accent1">
                    <a:lumMod val="50000"/>
                  </a:schemeClr>
                </a:solidFill>
              </a:rPr>
              <a:t> </a:t>
            </a:r>
            <a:r>
              <a:rPr lang="lv-LV" sz="3600" dirty="0" err="1">
                <a:solidFill>
                  <a:schemeClr val="accent1">
                    <a:lumMod val="50000"/>
                  </a:schemeClr>
                </a:solidFill>
              </a:rPr>
              <a:t>induced</a:t>
            </a:r>
            <a:r>
              <a:rPr lang="lv-LV" sz="3600" dirty="0">
                <a:solidFill>
                  <a:schemeClr val="accent1">
                    <a:lumMod val="50000"/>
                  </a:schemeClr>
                </a:solidFill>
              </a:rPr>
              <a:t> </a:t>
            </a:r>
            <a:r>
              <a:rPr lang="lv-LV" sz="3600" dirty="0" err="1">
                <a:solidFill>
                  <a:schemeClr val="accent1">
                    <a:lumMod val="50000"/>
                  </a:schemeClr>
                </a:solidFill>
              </a:rPr>
              <a:t>mutations</a:t>
            </a:r>
            <a:r>
              <a:rPr lang="lv-LV" sz="3600" dirty="0">
                <a:solidFill>
                  <a:schemeClr val="accent1">
                    <a:lumMod val="50000"/>
                  </a:schemeClr>
                </a:solidFill>
              </a:rPr>
              <a:t> </a:t>
            </a:r>
          </a:p>
        </p:txBody>
      </p:sp>
      <p:sp>
        <p:nvSpPr>
          <p:cNvPr id="4" name="Datuma vietturis 3">
            <a:extLst>
              <a:ext uri="{FF2B5EF4-FFF2-40B4-BE49-F238E27FC236}">
                <a16:creationId xmlns:a16="http://schemas.microsoft.com/office/drawing/2014/main" id="{D80F52A4-EF0B-4CD4-B3E2-559AD9B004E0}"/>
              </a:ext>
            </a:extLst>
          </p:cNvPr>
          <p:cNvSpPr>
            <a:spLocks noGrp="1"/>
          </p:cNvSpPr>
          <p:nvPr>
            <p:ph type="dt" sz="half" idx="10"/>
          </p:nvPr>
        </p:nvSpPr>
        <p:spPr/>
        <p:txBody>
          <a:bodyPr/>
          <a:lstStyle/>
          <a:p>
            <a:r>
              <a:rPr lang="en-US"/>
              <a:t>08.10.2021</a:t>
            </a:r>
            <a:endParaRPr lang="lv-LV"/>
          </a:p>
        </p:txBody>
      </p:sp>
      <p:sp>
        <p:nvSpPr>
          <p:cNvPr id="5" name="Satura vietturis 4">
            <a:extLst>
              <a:ext uri="{FF2B5EF4-FFF2-40B4-BE49-F238E27FC236}">
                <a16:creationId xmlns:a16="http://schemas.microsoft.com/office/drawing/2014/main" id="{5D14BB42-4310-4707-8529-6811D6F2A151}"/>
              </a:ext>
            </a:extLst>
          </p:cNvPr>
          <p:cNvSpPr txBox="1">
            <a:spLocks noGrp="1"/>
          </p:cNvSpPr>
          <p:nvPr>
            <p:ph idx="1"/>
          </p:nvPr>
        </p:nvSpPr>
        <p:spPr>
          <a:xfrm>
            <a:off x="1143000" y="2057400"/>
            <a:ext cx="10025743" cy="3505575"/>
          </a:xfrm>
          <a:prstGeom prst="rect">
            <a:avLst/>
          </a:prstGeom>
          <a:noFill/>
        </p:spPr>
        <p:txBody>
          <a:bodyPr wrap="square" rtlCol="0">
            <a:spAutoFit/>
          </a:bodyPr>
          <a:lstStyle/>
          <a:p>
            <a:pPr marL="45720" indent="0" algn="just">
              <a:buNone/>
            </a:pPr>
            <a:r>
              <a:rPr lang="lv-LV" sz="2400" b="1" dirty="0">
                <a:solidFill>
                  <a:schemeClr val="accent1">
                    <a:lumMod val="50000"/>
                  </a:schemeClr>
                </a:solidFill>
                <a:latin typeface="Courier New" panose="02070309020205020404" pitchFamily="49" charset="0"/>
                <a:cs typeface="Courier New" panose="02070309020205020404" pitchFamily="49" charset="0"/>
              </a:rPr>
              <a:t>EHVLPMIP</a:t>
            </a:r>
            <a:r>
              <a:rPr lang="lv-LV" sz="2400" b="1" dirty="0">
                <a:solidFill>
                  <a:srgbClr val="FF0000"/>
                </a:solidFill>
                <a:latin typeface="Courier New" panose="02070309020205020404" pitchFamily="49" charset="0"/>
                <a:cs typeface="Courier New" panose="02070309020205020404" pitchFamily="49" charset="0"/>
              </a:rPr>
              <a:t>S</a:t>
            </a:r>
            <a:r>
              <a:rPr lang="lv-LV" sz="2400" b="1" dirty="0">
                <a:solidFill>
                  <a:schemeClr val="accent1">
                    <a:lumMod val="50000"/>
                  </a:schemeClr>
                </a:solidFill>
                <a:latin typeface="Courier New" panose="02070309020205020404" pitchFamily="49" charset="0"/>
                <a:cs typeface="Courier New" panose="02070309020205020404" pitchFamily="49" charset="0"/>
              </a:rPr>
              <a:t>GGAFKDMI ALS </a:t>
            </a:r>
            <a:r>
              <a:rPr lang="lv-LV" sz="2400" b="1" i="1" dirty="0" err="1">
                <a:solidFill>
                  <a:schemeClr val="accent1">
                    <a:lumMod val="50000"/>
                  </a:schemeClr>
                </a:solidFill>
                <a:latin typeface="Courier New" panose="02070309020205020404" pitchFamily="49" charset="0"/>
                <a:cs typeface="Courier New" panose="02070309020205020404" pitchFamily="49" charset="0"/>
              </a:rPr>
              <a:t>Triticum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i="1" dirty="0" err="1">
                <a:solidFill>
                  <a:schemeClr val="accent1">
                    <a:lumMod val="50000"/>
                  </a:schemeClr>
                </a:solidFill>
                <a:latin typeface="Courier New" panose="02070309020205020404" pitchFamily="49" charset="0"/>
                <a:cs typeface="Courier New" panose="02070309020205020404" pitchFamily="49" charset="0"/>
              </a:rPr>
              <a:t>aestivum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i="1" dirty="0" err="1">
                <a:solidFill>
                  <a:schemeClr val="accent1">
                    <a:lumMod val="50000"/>
                  </a:schemeClr>
                </a:solidFill>
                <a:latin typeface="Courier New" panose="02070309020205020404" pitchFamily="49" charset="0"/>
                <a:cs typeface="Courier New" panose="02070309020205020404" pitchFamily="49" charset="0"/>
              </a:rPr>
              <a:t>wt</a:t>
            </a:r>
            <a:endParaRPr lang="lv-LV" sz="2400" b="1" i="1" dirty="0">
              <a:solidFill>
                <a:schemeClr val="accent1">
                  <a:lumMod val="50000"/>
                </a:schemeClr>
              </a:solidFill>
              <a:latin typeface="Courier New" panose="02070309020205020404" pitchFamily="49" charset="0"/>
              <a:cs typeface="Courier New" panose="02070309020205020404" pitchFamily="49" charset="0"/>
            </a:endParaRPr>
          </a:p>
          <a:p>
            <a:pPr marL="45720" indent="0" algn="just">
              <a:buNone/>
            </a:pPr>
            <a:r>
              <a:rPr lang="lv-LV" sz="2400" b="1" dirty="0">
                <a:solidFill>
                  <a:schemeClr val="accent1">
                    <a:lumMod val="50000"/>
                  </a:schemeClr>
                </a:solidFill>
                <a:latin typeface="Courier New" panose="02070309020205020404" pitchFamily="49" charset="0"/>
                <a:cs typeface="Courier New" panose="02070309020205020404" pitchFamily="49" charset="0"/>
              </a:rPr>
              <a:t>EHVLPMIP</a:t>
            </a:r>
            <a:r>
              <a:rPr lang="lv-LV" sz="2400" b="1" dirty="0">
                <a:solidFill>
                  <a:srgbClr val="FF0000"/>
                </a:solidFill>
                <a:latin typeface="Courier New" panose="02070309020205020404" pitchFamily="49" charset="0"/>
                <a:cs typeface="Courier New" panose="02070309020205020404" pitchFamily="49" charset="0"/>
              </a:rPr>
              <a:t>N</a:t>
            </a:r>
            <a:r>
              <a:rPr lang="lv-LV" sz="2400" b="1" dirty="0">
                <a:solidFill>
                  <a:schemeClr val="accent1">
                    <a:lumMod val="50000"/>
                  </a:schemeClr>
                </a:solidFill>
                <a:latin typeface="Courier New" panose="02070309020205020404" pitchFamily="49" charset="0"/>
                <a:cs typeface="Courier New" panose="02070309020205020404" pitchFamily="49" charset="0"/>
              </a:rPr>
              <a:t>GGAFKDMI ALS </a:t>
            </a:r>
            <a:r>
              <a:rPr lang="lv-LV" sz="2400" b="1" i="1" dirty="0" err="1">
                <a:solidFill>
                  <a:schemeClr val="accent1">
                    <a:lumMod val="50000"/>
                  </a:schemeClr>
                </a:solidFill>
                <a:latin typeface="Courier New" panose="02070309020205020404" pitchFamily="49" charset="0"/>
                <a:cs typeface="Courier New" panose="02070309020205020404" pitchFamily="49" charset="0"/>
              </a:rPr>
              <a:t>Triticum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i="1" dirty="0" err="1">
                <a:solidFill>
                  <a:schemeClr val="accent1">
                    <a:lumMod val="50000"/>
                  </a:schemeClr>
                </a:solidFill>
                <a:latin typeface="Courier New" panose="02070309020205020404" pitchFamily="49" charset="0"/>
                <a:cs typeface="Courier New" panose="02070309020205020404" pitchFamily="49" charset="0"/>
              </a:rPr>
              <a:t>aestivum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dirty="0">
                <a:solidFill>
                  <a:schemeClr val="accent1">
                    <a:lumMod val="50000"/>
                  </a:schemeClr>
                </a:solidFill>
                <a:latin typeface="Courier New" panose="02070309020205020404" pitchFamily="49" charset="0"/>
                <a:cs typeface="Courier New" panose="02070309020205020404" pitchFamily="49" charset="0"/>
              </a:rPr>
              <a:t>+ EMS </a:t>
            </a:r>
          </a:p>
          <a:p>
            <a:pPr marL="45720" indent="0" algn="just">
              <a:buNone/>
            </a:pPr>
            <a:r>
              <a:rPr lang="lv-LV" sz="2400" b="1" dirty="0">
                <a:solidFill>
                  <a:schemeClr val="accent1">
                    <a:lumMod val="50000"/>
                  </a:schemeClr>
                </a:solidFill>
                <a:latin typeface="Courier New" panose="02070309020205020404" pitchFamily="49" charset="0"/>
                <a:cs typeface="Courier New" panose="02070309020205020404" pitchFamily="49" charset="0"/>
              </a:rPr>
              <a:t>EHVLPMIP</a:t>
            </a:r>
            <a:r>
              <a:rPr lang="lv-LV" sz="2400" b="1" dirty="0">
                <a:solidFill>
                  <a:srgbClr val="FF0000"/>
                </a:solidFill>
                <a:latin typeface="Courier New" panose="02070309020205020404" pitchFamily="49" charset="0"/>
                <a:cs typeface="Courier New" panose="02070309020205020404" pitchFamily="49" charset="0"/>
              </a:rPr>
              <a:t>N</a:t>
            </a:r>
            <a:r>
              <a:rPr lang="lv-LV" sz="2400" b="1" dirty="0">
                <a:solidFill>
                  <a:schemeClr val="accent1">
                    <a:lumMod val="50000"/>
                  </a:schemeClr>
                </a:solidFill>
                <a:latin typeface="Courier New" panose="02070309020205020404" pitchFamily="49" charset="0"/>
                <a:cs typeface="Courier New" panose="02070309020205020404" pitchFamily="49" charset="0"/>
              </a:rPr>
              <a:t>GGAFKDMI ALS </a:t>
            </a:r>
            <a:r>
              <a:rPr lang="lv-LV" sz="2400" b="1" i="1" dirty="0" err="1">
                <a:solidFill>
                  <a:schemeClr val="accent1">
                    <a:lumMod val="50000"/>
                  </a:schemeClr>
                </a:solidFill>
                <a:latin typeface="Courier New" panose="02070309020205020404" pitchFamily="49" charset="0"/>
                <a:cs typeface="Courier New" panose="02070309020205020404" pitchFamily="49" charset="0"/>
              </a:rPr>
              <a:t>Triticum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i="1" dirty="0" err="1">
                <a:solidFill>
                  <a:schemeClr val="accent1">
                    <a:lumMod val="50000"/>
                  </a:schemeClr>
                </a:solidFill>
                <a:latin typeface="Courier New" panose="02070309020205020404" pitchFamily="49" charset="0"/>
                <a:cs typeface="Courier New" panose="02070309020205020404" pitchFamily="49" charset="0"/>
              </a:rPr>
              <a:t>aestivum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dirty="0">
                <a:solidFill>
                  <a:schemeClr val="accent1">
                    <a:lumMod val="50000"/>
                  </a:schemeClr>
                </a:solidFill>
                <a:latin typeface="Courier New" panose="02070309020205020404" pitchFamily="49" charset="0"/>
                <a:cs typeface="Courier New" panose="02070309020205020404" pitchFamily="49" charset="0"/>
              </a:rPr>
              <a:t>+ </a:t>
            </a:r>
            <a:r>
              <a:rPr lang="lv-LV" sz="2400" b="1" dirty="0">
                <a:solidFill>
                  <a:schemeClr val="accent1">
                    <a:lumMod val="50000"/>
                  </a:schemeClr>
                </a:solidFill>
                <a:latin typeface="Symbol" panose="05050102010706020507" pitchFamily="18" charset="2"/>
                <a:cs typeface="Courier New" panose="02070309020205020404" pitchFamily="49" charset="0"/>
              </a:rPr>
              <a:t>g</a:t>
            </a:r>
            <a:r>
              <a:rPr lang="lv-LV" sz="2400" b="1" dirty="0">
                <a:solidFill>
                  <a:schemeClr val="accent1">
                    <a:lumMod val="50000"/>
                  </a:schemeClr>
                </a:solidFill>
                <a:latin typeface="Courier New" panose="02070309020205020404" pitchFamily="49" charset="0"/>
                <a:cs typeface="Courier New" panose="02070309020205020404" pitchFamily="49" charset="0"/>
              </a:rPr>
              <a:t> </a:t>
            </a:r>
            <a:endParaRPr lang="lv-LV" sz="2400" b="1" i="1" dirty="0">
              <a:solidFill>
                <a:schemeClr val="accent1">
                  <a:lumMod val="50000"/>
                </a:schemeClr>
              </a:solidFill>
              <a:latin typeface="Courier New" panose="02070309020205020404" pitchFamily="49" charset="0"/>
              <a:cs typeface="Courier New" panose="02070309020205020404" pitchFamily="49" charset="0"/>
            </a:endParaRPr>
          </a:p>
          <a:p>
            <a:pPr marL="45720" indent="0" algn="just">
              <a:buNone/>
            </a:pPr>
            <a:r>
              <a:rPr lang="lv-LV" sz="2400" b="1" dirty="0">
                <a:solidFill>
                  <a:schemeClr val="accent1">
                    <a:lumMod val="50000"/>
                  </a:schemeClr>
                </a:solidFill>
                <a:latin typeface="Courier New" panose="02070309020205020404" pitchFamily="49" charset="0"/>
                <a:cs typeface="Courier New" panose="02070309020205020404" pitchFamily="49" charset="0"/>
              </a:rPr>
              <a:t>EHVLPMIP</a:t>
            </a:r>
            <a:r>
              <a:rPr lang="lv-LV" sz="2400" b="1" dirty="0">
                <a:solidFill>
                  <a:srgbClr val="FF0000"/>
                </a:solidFill>
                <a:latin typeface="Courier New" panose="02070309020205020404" pitchFamily="49" charset="0"/>
                <a:cs typeface="Courier New" panose="02070309020205020404" pitchFamily="49" charset="0"/>
              </a:rPr>
              <a:t>N</a:t>
            </a:r>
            <a:r>
              <a:rPr lang="lv-LV" sz="2400" b="1" dirty="0">
                <a:solidFill>
                  <a:schemeClr val="accent1">
                    <a:lumMod val="50000"/>
                  </a:schemeClr>
                </a:solidFill>
                <a:latin typeface="Courier New" panose="02070309020205020404" pitchFamily="49" charset="0"/>
                <a:cs typeface="Courier New" panose="02070309020205020404" pitchFamily="49" charset="0"/>
              </a:rPr>
              <a:t>GGAFKDMI ALS </a:t>
            </a:r>
            <a:r>
              <a:rPr lang="lv-LV" sz="2400" b="1" i="1" dirty="0" err="1">
                <a:solidFill>
                  <a:schemeClr val="accent1">
                    <a:lumMod val="50000"/>
                  </a:schemeClr>
                </a:solidFill>
                <a:latin typeface="Courier New" panose="02070309020205020404" pitchFamily="49" charset="0"/>
                <a:cs typeface="Courier New" panose="02070309020205020404" pitchFamily="49" charset="0"/>
              </a:rPr>
              <a:t>Triticum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i="1" dirty="0" err="1">
                <a:solidFill>
                  <a:schemeClr val="accent1">
                    <a:lumMod val="50000"/>
                  </a:schemeClr>
                </a:solidFill>
                <a:latin typeface="Courier New" panose="02070309020205020404" pitchFamily="49" charset="0"/>
                <a:cs typeface="Courier New" panose="02070309020205020404" pitchFamily="49" charset="0"/>
              </a:rPr>
              <a:t>aestivum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dirty="0">
                <a:solidFill>
                  <a:schemeClr val="accent1">
                    <a:lumMod val="50000"/>
                  </a:schemeClr>
                </a:solidFill>
                <a:latin typeface="Courier New" panose="02070309020205020404" pitchFamily="49" charset="0"/>
                <a:cs typeface="Courier New" panose="02070309020205020404" pitchFamily="49" charset="0"/>
              </a:rPr>
              <a:t>+</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dirty="0">
                <a:solidFill>
                  <a:schemeClr val="accent1">
                    <a:lumMod val="50000"/>
                  </a:schemeClr>
                </a:solidFill>
                <a:latin typeface="Courier New" panose="02070309020205020404" pitchFamily="49" charset="0"/>
                <a:cs typeface="Courier New" panose="02070309020205020404" pitchFamily="49" charset="0"/>
              </a:rPr>
              <a:t>CRISPR/Cas9 </a:t>
            </a:r>
          </a:p>
          <a:p>
            <a:pPr marL="45720" indent="0" algn="just">
              <a:buNone/>
            </a:pPr>
            <a:r>
              <a:rPr lang="lv-LV" sz="2400" b="1" dirty="0">
                <a:solidFill>
                  <a:schemeClr val="accent1">
                    <a:lumMod val="50000"/>
                  </a:schemeClr>
                </a:solidFill>
                <a:latin typeface="Courier New" panose="02070309020205020404" pitchFamily="49" charset="0"/>
                <a:cs typeface="Courier New" panose="02070309020205020404" pitchFamily="49" charset="0"/>
              </a:rPr>
              <a:t>EHVLPMIP</a:t>
            </a:r>
            <a:r>
              <a:rPr lang="lv-LV" sz="2400" b="1" dirty="0">
                <a:solidFill>
                  <a:srgbClr val="FF0000"/>
                </a:solidFill>
                <a:latin typeface="Courier New" panose="02070309020205020404" pitchFamily="49" charset="0"/>
                <a:cs typeface="Courier New" panose="02070309020205020404" pitchFamily="49" charset="0"/>
              </a:rPr>
              <a:t>N</a:t>
            </a:r>
            <a:r>
              <a:rPr lang="lv-LV" sz="2400" b="1" dirty="0">
                <a:solidFill>
                  <a:schemeClr val="accent1">
                    <a:lumMod val="50000"/>
                  </a:schemeClr>
                </a:solidFill>
                <a:latin typeface="Courier New" panose="02070309020205020404" pitchFamily="49" charset="0"/>
                <a:cs typeface="Courier New" panose="02070309020205020404" pitchFamily="49" charset="0"/>
              </a:rPr>
              <a:t>GGAFKDMI ALS </a:t>
            </a:r>
            <a:r>
              <a:rPr lang="lv-LV" sz="2400" b="1" i="1" dirty="0" err="1">
                <a:solidFill>
                  <a:schemeClr val="accent1">
                    <a:lumMod val="50000"/>
                  </a:schemeClr>
                </a:solidFill>
                <a:latin typeface="Courier New" panose="02070309020205020404" pitchFamily="49" charset="0"/>
                <a:cs typeface="Courier New" panose="02070309020205020404" pitchFamily="49" charset="0"/>
              </a:rPr>
              <a:t>Triticum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i="1" dirty="0" err="1">
                <a:solidFill>
                  <a:schemeClr val="accent1">
                    <a:lumMod val="50000"/>
                  </a:schemeClr>
                </a:solidFill>
                <a:latin typeface="Courier New" panose="02070309020205020404" pitchFamily="49" charset="0"/>
                <a:cs typeface="Courier New" panose="02070309020205020404" pitchFamily="49" charset="0"/>
              </a:rPr>
              <a:t>aestivum</a:t>
            </a:r>
            <a:r>
              <a:rPr lang="lv-LV" sz="2400" b="1" i="1" dirty="0">
                <a:solidFill>
                  <a:schemeClr val="accent1">
                    <a:lumMod val="50000"/>
                  </a:schemeClr>
                </a:solidFill>
                <a:latin typeface="Courier New" panose="02070309020205020404" pitchFamily="49" charset="0"/>
                <a:cs typeface="Courier New" panose="02070309020205020404" pitchFamily="49" charset="0"/>
              </a:rPr>
              <a:t> </a:t>
            </a:r>
            <a:r>
              <a:rPr lang="lv-LV" sz="2400" b="1" dirty="0">
                <a:solidFill>
                  <a:schemeClr val="accent1">
                    <a:lumMod val="50000"/>
                  </a:schemeClr>
                </a:solidFill>
                <a:latin typeface="Courier New" panose="02070309020205020404" pitchFamily="49" charset="0"/>
                <a:cs typeface="Courier New" panose="02070309020205020404" pitchFamily="49" charset="0"/>
              </a:rPr>
              <a:t>+ ? </a:t>
            </a:r>
            <a:endParaRPr lang="lv-LV" sz="2400" b="1" i="1" dirty="0">
              <a:solidFill>
                <a:schemeClr val="accent1">
                  <a:lumMod val="50000"/>
                </a:schemeClr>
              </a:solidFill>
              <a:latin typeface="Courier New" panose="02070309020205020404" pitchFamily="49" charset="0"/>
              <a:cs typeface="Courier New" panose="02070309020205020404" pitchFamily="49" charset="0"/>
            </a:endParaRPr>
          </a:p>
          <a:p>
            <a:pPr marL="45720" indent="0" algn="just">
              <a:buNone/>
            </a:pPr>
            <a:endParaRPr lang="lv-LV" sz="2400" b="1" i="1" dirty="0">
              <a:solidFill>
                <a:schemeClr val="accent1">
                  <a:lumMod val="50000"/>
                </a:schemeClr>
              </a:solidFill>
              <a:latin typeface="Courier New" panose="02070309020205020404" pitchFamily="49" charset="0"/>
              <a:cs typeface="Courier New" panose="02070309020205020404" pitchFamily="49" charset="0"/>
            </a:endParaRPr>
          </a:p>
          <a:p>
            <a:pPr marL="45720" indent="0" algn="just">
              <a:buNone/>
            </a:pPr>
            <a:endParaRPr lang="lv-LV" sz="2400" b="1" i="1" dirty="0">
              <a:solidFill>
                <a:schemeClr val="accent1">
                  <a:lumMod val="50000"/>
                </a:schemeClr>
              </a:solidFill>
              <a:latin typeface="Courier New" panose="02070309020205020404" pitchFamily="49" charset="0"/>
              <a:cs typeface="Courier New" panose="02070309020205020404" pitchFamily="49" charset="0"/>
            </a:endParaRPr>
          </a:p>
        </p:txBody>
      </p:sp>
      <p:sp>
        <p:nvSpPr>
          <p:cNvPr id="3" name="Slide Number Placeholder 2">
            <a:extLst>
              <a:ext uri="{FF2B5EF4-FFF2-40B4-BE49-F238E27FC236}">
                <a16:creationId xmlns:a16="http://schemas.microsoft.com/office/drawing/2014/main" id="{06B61ED3-43A8-4954-A0AA-48A854E9204E}"/>
              </a:ext>
            </a:extLst>
          </p:cNvPr>
          <p:cNvSpPr>
            <a:spLocks noGrp="1"/>
          </p:cNvSpPr>
          <p:nvPr>
            <p:ph type="sldNum" sz="quarter" idx="12"/>
          </p:nvPr>
        </p:nvSpPr>
        <p:spPr/>
        <p:txBody>
          <a:bodyPr/>
          <a:lstStyle/>
          <a:p>
            <a:fld id="{DF4E16B0-9F2A-42DD-9B03-3163A3CDF6CC}" type="slidenum">
              <a:rPr lang="lv-LV" smtClean="0"/>
              <a:t>27</a:t>
            </a:fld>
            <a:endParaRPr lang="lv-LV"/>
          </a:p>
        </p:txBody>
      </p:sp>
      <p:sp>
        <p:nvSpPr>
          <p:cNvPr id="7" name="TextBox 6">
            <a:extLst>
              <a:ext uri="{FF2B5EF4-FFF2-40B4-BE49-F238E27FC236}">
                <a16:creationId xmlns:a16="http://schemas.microsoft.com/office/drawing/2014/main" id="{B8A94BA2-96CE-4919-AC3E-CCC8A0DD1225}"/>
              </a:ext>
            </a:extLst>
          </p:cNvPr>
          <p:cNvSpPr txBox="1"/>
          <p:nvPr/>
        </p:nvSpPr>
        <p:spPr>
          <a:xfrm>
            <a:off x="486102" y="4771072"/>
            <a:ext cx="11339537" cy="1477328"/>
          </a:xfrm>
          <a:prstGeom prst="rect">
            <a:avLst/>
          </a:prstGeom>
          <a:noFill/>
        </p:spPr>
        <p:txBody>
          <a:bodyPr wrap="square">
            <a:spAutoFit/>
          </a:bodyPr>
          <a:lstStyle/>
          <a:p>
            <a:r>
              <a:rPr lang="lv-LV" dirty="0" err="1">
                <a:solidFill>
                  <a:schemeClr val="accent1">
                    <a:lumMod val="50000"/>
                  </a:schemeClr>
                </a:solidFill>
              </a:rPr>
              <a:t>Lee</a:t>
            </a:r>
            <a:r>
              <a:rPr lang="lv-LV" dirty="0">
                <a:solidFill>
                  <a:schemeClr val="accent1">
                    <a:lumMod val="50000"/>
                  </a:schemeClr>
                </a:solidFill>
              </a:rPr>
              <a:t>, H., </a:t>
            </a:r>
            <a:r>
              <a:rPr lang="lv-LV" dirty="0" err="1">
                <a:solidFill>
                  <a:schemeClr val="accent1">
                    <a:lumMod val="50000"/>
                  </a:schemeClr>
                </a:solidFill>
              </a:rPr>
              <a:t>Rustgi</a:t>
            </a:r>
            <a:r>
              <a:rPr lang="lv-LV" dirty="0">
                <a:solidFill>
                  <a:schemeClr val="accent1">
                    <a:lumMod val="50000"/>
                  </a:schemeClr>
                </a:solidFill>
              </a:rPr>
              <a:t>, S., Kumar, N., </a:t>
            </a:r>
            <a:r>
              <a:rPr lang="lv-LV" dirty="0" err="1">
                <a:solidFill>
                  <a:schemeClr val="accent1">
                    <a:lumMod val="50000"/>
                  </a:schemeClr>
                </a:solidFill>
              </a:rPr>
              <a:t>Burke</a:t>
            </a:r>
            <a:r>
              <a:rPr lang="lv-LV" dirty="0">
                <a:solidFill>
                  <a:schemeClr val="accent1">
                    <a:lumMod val="50000"/>
                  </a:schemeClr>
                </a:solidFill>
              </a:rPr>
              <a:t>, I., </a:t>
            </a:r>
            <a:r>
              <a:rPr lang="lv-LV" dirty="0" err="1">
                <a:solidFill>
                  <a:schemeClr val="accent1">
                    <a:lumMod val="50000"/>
                  </a:schemeClr>
                </a:solidFill>
              </a:rPr>
              <a:t>Yenish</a:t>
            </a:r>
            <a:r>
              <a:rPr lang="lv-LV" dirty="0">
                <a:solidFill>
                  <a:schemeClr val="accent1">
                    <a:lumMod val="50000"/>
                  </a:schemeClr>
                </a:solidFill>
              </a:rPr>
              <a:t>, J. P., </a:t>
            </a:r>
            <a:r>
              <a:rPr lang="lv-LV" dirty="0" err="1">
                <a:solidFill>
                  <a:schemeClr val="accent1">
                    <a:lumMod val="50000"/>
                  </a:schemeClr>
                </a:solidFill>
              </a:rPr>
              <a:t>Gill</a:t>
            </a:r>
            <a:r>
              <a:rPr lang="lv-LV" dirty="0">
                <a:solidFill>
                  <a:schemeClr val="accent1">
                    <a:lumMod val="50000"/>
                  </a:schemeClr>
                </a:solidFill>
              </a:rPr>
              <a:t>, K. S., von </a:t>
            </a:r>
            <a:r>
              <a:rPr lang="lv-LV" dirty="0" err="1">
                <a:solidFill>
                  <a:schemeClr val="accent1">
                    <a:lumMod val="50000"/>
                  </a:schemeClr>
                </a:solidFill>
              </a:rPr>
              <a:t>Wettstein</a:t>
            </a:r>
            <a:r>
              <a:rPr lang="lv-LV" dirty="0">
                <a:solidFill>
                  <a:schemeClr val="accent1">
                    <a:lumMod val="50000"/>
                  </a:schemeClr>
                </a:solidFill>
              </a:rPr>
              <a:t>, D., </a:t>
            </a:r>
            <a:r>
              <a:rPr lang="lv-LV" dirty="0" err="1">
                <a:solidFill>
                  <a:schemeClr val="accent1">
                    <a:lumMod val="50000"/>
                  </a:schemeClr>
                </a:solidFill>
              </a:rPr>
              <a:t>Ullrich</a:t>
            </a:r>
            <a:r>
              <a:rPr lang="lv-LV" dirty="0">
                <a:solidFill>
                  <a:schemeClr val="accent1">
                    <a:lumMod val="50000"/>
                  </a:schemeClr>
                </a:solidFill>
              </a:rPr>
              <a:t>, S. E., 2011. </a:t>
            </a:r>
            <a:r>
              <a:rPr lang="lv-LV" dirty="0" err="1">
                <a:solidFill>
                  <a:schemeClr val="accent1">
                    <a:lumMod val="50000"/>
                  </a:schemeClr>
                </a:solidFill>
              </a:rPr>
              <a:t>Single</a:t>
            </a:r>
            <a:r>
              <a:rPr lang="lv-LV" dirty="0">
                <a:solidFill>
                  <a:schemeClr val="accent1">
                    <a:lumMod val="50000"/>
                  </a:schemeClr>
                </a:solidFill>
              </a:rPr>
              <a:t> </a:t>
            </a:r>
            <a:r>
              <a:rPr lang="lv-LV" dirty="0" err="1">
                <a:solidFill>
                  <a:schemeClr val="accent1">
                    <a:lumMod val="50000"/>
                  </a:schemeClr>
                </a:solidFill>
              </a:rPr>
              <a:t>nucleotide</a:t>
            </a:r>
            <a:r>
              <a:rPr lang="lv-LV" dirty="0">
                <a:solidFill>
                  <a:schemeClr val="accent1">
                    <a:lumMod val="50000"/>
                  </a:schemeClr>
                </a:solidFill>
              </a:rPr>
              <a:t> </a:t>
            </a:r>
            <a:r>
              <a:rPr lang="lv-LV" dirty="0" err="1">
                <a:solidFill>
                  <a:schemeClr val="accent1">
                    <a:lumMod val="50000"/>
                  </a:schemeClr>
                </a:solidFill>
              </a:rPr>
              <a:t>mutation</a:t>
            </a:r>
            <a:r>
              <a:rPr lang="lv-LV" dirty="0">
                <a:solidFill>
                  <a:schemeClr val="accent1">
                    <a:lumMod val="50000"/>
                  </a:schemeClr>
                </a:solidFill>
              </a:rPr>
              <a:t> in </a:t>
            </a:r>
            <a:r>
              <a:rPr lang="lv-LV" dirty="0" err="1">
                <a:solidFill>
                  <a:schemeClr val="accent1">
                    <a:lumMod val="50000"/>
                  </a:schemeClr>
                </a:solidFill>
              </a:rPr>
              <a:t>the</a:t>
            </a:r>
            <a:r>
              <a:rPr lang="lv-LV" dirty="0">
                <a:solidFill>
                  <a:schemeClr val="accent1">
                    <a:lumMod val="50000"/>
                  </a:schemeClr>
                </a:solidFill>
              </a:rPr>
              <a:t> </a:t>
            </a:r>
            <a:r>
              <a:rPr lang="lv-LV" dirty="0" err="1">
                <a:solidFill>
                  <a:schemeClr val="accent1">
                    <a:lumMod val="50000"/>
                  </a:schemeClr>
                </a:solidFill>
              </a:rPr>
              <a:t>barley</a:t>
            </a:r>
            <a:r>
              <a:rPr lang="lv-LV" dirty="0">
                <a:solidFill>
                  <a:schemeClr val="accent1">
                    <a:lumMod val="50000"/>
                  </a:schemeClr>
                </a:solidFill>
              </a:rPr>
              <a:t> </a:t>
            </a:r>
            <a:r>
              <a:rPr lang="lv-LV" dirty="0" err="1">
                <a:solidFill>
                  <a:schemeClr val="accent1">
                    <a:lumMod val="50000"/>
                  </a:schemeClr>
                </a:solidFill>
              </a:rPr>
              <a:t>acetohydroxy</a:t>
            </a:r>
            <a:r>
              <a:rPr lang="lv-LV" dirty="0">
                <a:solidFill>
                  <a:schemeClr val="accent1">
                    <a:lumMod val="50000"/>
                  </a:schemeClr>
                </a:solidFill>
              </a:rPr>
              <a:t> </a:t>
            </a:r>
            <a:r>
              <a:rPr lang="lv-LV" dirty="0" err="1">
                <a:solidFill>
                  <a:schemeClr val="accent1">
                    <a:lumMod val="50000"/>
                  </a:schemeClr>
                </a:solidFill>
              </a:rPr>
              <a:t>acid</a:t>
            </a:r>
            <a:r>
              <a:rPr lang="lv-LV" dirty="0">
                <a:solidFill>
                  <a:schemeClr val="accent1">
                    <a:lumMod val="50000"/>
                  </a:schemeClr>
                </a:solidFill>
              </a:rPr>
              <a:t> </a:t>
            </a:r>
            <a:r>
              <a:rPr lang="lv-LV" dirty="0" err="1">
                <a:solidFill>
                  <a:schemeClr val="accent1">
                    <a:lumMod val="50000"/>
                  </a:schemeClr>
                </a:solidFill>
              </a:rPr>
              <a:t>synthase</a:t>
            </a:r>
            <a:r>
              <a:rPr lang="lv-LV" dirty="0">
                <a:solidFill>
                  <a:schemeClr val="accent1">
                    <a:lumMod val="50000"/>
                  </a:schemeClr>
                </a:solidFill>
              </a:rPr>
              <a:t> (AHAS) </a:t>
            </a:r>
            <a:r>
              <a:rPr lang="lv-LV" dirty="0" err="1">
                <a:solidFill>
                  <a:schemeClr val="accent1">
                    <a:lumMod val="50000"/>
                  </a:schemeClr>
                </a:solidFill>
              </a:rPr>
              <a:t>gene</a:t>
            </a:r>
            <a:r>
              <a:rPr lang="lv-LV" dirty="0">
                <a:solidFill>
                  <a:schemeClr val="accent1">
                    <a:lumMod val="50000"/>
                  </a:schemeClr>
                </a:solidFill>
              </a:rPr>
              <a:t> </a:t>
            </a:r>
            <a:r>
              <a:rPr lang="lv-LV" dirty="0" err="1">
                <a:solidFill>
                  <a:schemeClr val="accent1">
                    <a:lumMod val="50000"/>
                  </a:schemeClr>
                </a:solidFill>
              </a:rPr>
              <a:t>confers</a:t>
            </a:r>
            <a:r>
              <a:rPr lang="lv-LV" dirty="0">
                <a:solidFill>
                  <a:schemeClr val="accent1">
                    <a:lumMod val="50000"/>
                  </a:schemeClr>
                </a:solidFill>
              </a:rPr>
              <a:t> </a:t>
            </a:r>
            <a:r>
              <a:rPr lang="lv-LV" dirty="0" err="1">
                <a:solidFill>
                  <a:schemeClr val="accent1">
                    <a:lumMod val="50000"/>
                  </a:schemeClr>
                </a:solidFill>
              </a:rPr>
              <a:t>resistance</a:t>
            </a:r>
            <a:r>
              <a:rPr lang="lv-LV" dirty="0">
                <a:solidFill>
                  <a:schemeClr val="accent1">
                    <a:lumMod val="50000"/>
                  </a:schemeClr>
                </a:solidFill>
              </a:rPr>
              <a:t> to </a:t>
            </a:r>
            <a:r>
              <a:rPr lang="lv-LV" dirty="0" err="1">
                <a:solidFill>
                  <a:schemeClr val="accent1">
                    <a:lumMod val="50000"/>
                  </a:schemeClr>
                </a:solidFill>
              </a:rPr>
              <a:t>imidazolinone</a:t>
            </a:r>
            <a:r>
              <a:rPr lang="lv-LV" dirty="0">
                <a:solidFill>
                  <a:schemeClr val="accent1">
                    <a:lumMod val="50000"/>
                  </a:schemeClr>
                </a:solidFill>
              </a:rPr>
              <a:t> </a:t>
            </a:r>
            <a:r>
              <a:rPr lang="lv-LV" dirty="0" err="1">
                <a:solidFill>
                  <a:schemeClr val="accent1">
                    <a:lumMod val="50000"/>
                  </a:schemeClr>
                </a:solidFill>
              </a:rPr>
              <a:t>herbicides</a:t>
            </a:r>
            <a:r>
              <a:rPr lang="lv-LV" dirty="0">
                <a:solidFill>
                  <a:schemeClr val="accent1">
                    <a:lumMod val="50000"/>
                  </a:schemeClr>
                </a:solidFill>
              </a:rPr>
              <a:t>. </a:t>
            </a:r>
            <a:r>
              <a:rPr lang="lv-LV" dirty="0" err="1">
                <a:solidFill>
                  <a:schemeClr val="accent1">
                    <a:lumMod val="50000"/>
                  </a:schemeClr>
                </a:solidFill>
              </a:rPr>
              <a:t>Proceedings</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lv-LV" dirty="0" err="1">
                <a:solidFill>
                  <a:schemeClr val="accent1">
                    <a:lumMod val="50000"/>
                  </a:schemeClr>
                </a:solidFill>
              </a:rPr>
              <a:t>the</a:t>
            </a:r>
            <a:r>
              <a:rPr lang="lv-LV" dirty="0">
                <a:solidFill>
                  <a:schemeClr val="accent1">
                    <a:lumMod val="50000"/>
                  </a:schemeClr>
                </a:solidFill>
              </a:rPr>
              <a:t> National </a:t>
            </a:r>
            <a:r>
              <a:rPr lang="lv-LV" dirty="0" err="1">
                <a:solidFill>
                  <a:schemeClr val="accent1">
                    <a:lumMod val="50000"/>
                  </a:schemeClr>
                </a:solidFill>
              </a:rPr>
              <a:t>Academy</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lv-LV" dirty="0" err="1">
                <a:solidFill>
                  <a:schemeClr val="accent1">
                    <a:lumMod val="50000"/>
                  </a:schemeClr>
                </a:solidFill>
              </a:rPr>
              <a:t>Sciences</a:t>
            </a:r>
            <a:r>
              <a:rPr lang="lv-LV" dirty="0">
                <a:solidFill>
                  <a:schemeClr val="accent1">
                    <a:lumMod val="50000"/>
                  </a:schemeClr>
                </a:solidFill>
              </a:rPr>
              <a:t> 108, 8909-8913.</a:t>
            </a:r>
          </a:p>
          <a:p>
            <a:r>
              <a:rPr lang="lv-LV" dirty="0">
                <a:solidFill>
                  <a:schemeClr val="accent1">
                    <a:lumMod val="50000"/>
                  </a:schemeClr>
                </a:solidFill>
              </a:rPr>
              <a:t>Li, Y., Zhu, J., </a:t>
            </a:r>
            <a:r>
              <a:rPr lang="lv-LV" dirty="0" err="1">
                <a:solidFill>
                  <a:schemeClr val="accent1">
                    <a:lumMod val="50000"/>
                  </a:schemeClr>
                </a:solidFill>
              </a:rPr>
              <a:t>Wu</a:t>
            </a:r>
            <a:r>
              <a:rPr lang="lv-LV" dirty="0">
                <a:solidFill>
                  <a:schemeClr val="accent1">
                    <a:lumMod val="50000"/>
                  </a:schemeClr>
                </a:solidFill>
              </a:rPr>
              <a:t>, H., Liu, C., </a:t>
            </a:r>
            <a:r>
              <a:rPr lang="lv-LV" dirty="0" err="1">
                <a:solidFill>
                  <a:schemeClr val="accent1">
                    <a:lumMod val="50000"/>
                  </a:schemeClr>
                </a:solidFill>
              </a:rPr>
              <a:t>Huang</a:t>
            </a:r>
            <a:r>
              <a:rPr lang="lv-LV" dirty="0">
                <a:solidFill>
                  <a:schemeClr val="accent1">
                    <a:lumMod val="50000"/>
                  </a:schemeClr>
                </a:solidFill>
              </a:rPr>
              <a:t>, C., </a:t>
            </a:r>
            <a:r>
              <a:rPr lang="lv-LV" dirty="0" err="1">
                <a:solidFill>
                  <a:schemeClr val="accent1">
                    <a:lumMod val="50000"/>
                  </a:schemeClr>
                </a:solidFill>
              </a:rPr>
              <a:t>Lan</a:t>
            </a:r>
            <a:r>
              <a:rPr lang="lv-LV" dirty="0">
                <a:solidFill>
                  <a:schemeClr val="accent1">
                    <a:lumMod val="50000"/>
                  </a:schemeClr>
                </a:solidFill>
              </a:rPr>
              <a:t>, J., </a:t>
            </a:r>
            <a:r>
              <a:rPr lang="lv-LV" dirty="0" err="1">
                <a:solidFill>
                  <a:schemeClr val="accent1">
                    <a:lumMod val="50000"/>
                  </a:schemeClr>
                </a:solidFill>
              </a:rPr>
              <a:t>Zhao</a:t>
            </a:r>
            <a:r>
              <a:rPr lang="lv-LV" dirty="0">
                <a:solidFill>
                  <a:schemeClr val="accent1">
                    <a:lumMod val="50000"/>
                  </a:schemeClr>
                </a:solidFill>
              </a:rPr>
              <a:t>, Y., </a:t>
            </a:r>
            <a:r>
              <a:rPr lang="lv-LV" dirty="0" err="1">
                <a:solidFill>
                  <a:schemeClr val="accent1">
                    <a:lumMod val="50000"/>
                  </a:schemeClr>
                </a:solidFill>
              </a:rPr>
              <a:t>Xie</a:t>
            </a:r>
            <a:r>
              <a:rPr lang="lv-LV" dirty="0">
                <a:solidFill>
                  <a:schemeClr val="accent1">
                    <a:lumMod val="50000"/>
                  </a:schemeClr>
                </a:solidFill>
              </a:rPr>
              <a:t>, C., 2019. </a:t>
            </a:r>
            <a:r>
              <a:rPr lang="lv-LV" dirty="0" err="1">
                <a:solidFill>
                  <a:schemeClr val="accent1">
                    <a:lumMod val="50000"/>
                  </a:schemeClr>
                </a:solidFill>
              </a:rPr>
              <a:t>Precise</a:t>
            </a:r>
            <a:r>
              <a:rPr lang="lv-LV" dirty="0">
                <a:solidFill>
                  <a:schemeClr val="accent1">
                    <a:lumMod val="50000"/>
                  </a:schemeClr>
                </a:solidFill>
              </a:rPr>
              <a:t> </a:t>
            </a:r>
            <a:r>
              <a:rPr lang="lv-LV" dirty="0" err="1">
                <a:solidFill>
                  <a:schemeClr val="accent1">
                    <a:lumMod val="50000"/>
                  </a:schemeClr>
                </a:solidFill>
              </a:rPr>
              <a:t>base</a:t>
            </a:r>
            <a:r>
              <a:rPr lang="lv-LV" dirty="0">
                <a:solidFill>
                  <a:schemeClr val="accent1">
                    <a:lumMod val="50000"/>
                  </a:schemeClr>
                </a:solidFill>
              </a:rPr>
              <a:t> </a:t>
            </a:r>
            <a:r>
              <a:rPr lang="lv-LV" dirty="0" err="1">
                <a:solidFill>
                  <a:schemeClr val="accent1">
                    <a:lumMod val="50000"/>
                  </a:schemeClr>
                </a:solidFill>
              </a:rPr>
              <a:t>editing</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non-</a:t>
            </a:r>
            <a:r>
              <a:rPr lang="lv-LV" dirty="0" err="1">
                <a:solidFill>
                  <a:schemeClr val="accent1">
                    <a:lumMod val="50000"/>
                  </a:schemeClr>
                </a:solidFill>
              </a:rPr>
              <a:t>allelic</a:t>
            </a:r>
            <a:r>
              <a:rPr lang="lv-LV" dirty="0">
                <a:solidFill>
                  <a:schemeClr val="accent1">
                    <a:lumMod val="50000"/>
                  </a:schemeClr>
                </a:solidFill>
              </a:rPr>
              <a:t> </a:t>
            </a:r>
            <a:r>
              <a:rPr lang="lv-LV" dirty="0" err="1">
                <a:solidFill>
                  <a:schemeClr val="accent1">
                    <a:lumMod val="50000"/>
                  </a:schemeClr>
                </a:solidFill>
              </a:rPr>
              <a:t>acetolactate</a:t>
            </a:r>
            <a:r>
              <a:rPr lang="lv-LV" dirty="0">
                <a:solidFill>
                  <a:schemeClr val="accent1">
                    <a:lumMod val="50000"/>
                  </a:schemeClr>
                </a:solidFill>
              </a:rPr>
              <a:t> </a:t>
            </a:r>
            <a:r>
              <a:rPr lang="lv-LV" dirty="0" err="1">
                <a:solidFill>
                  <a:schemeClr val="accent1">
                    <a:lumMod val="50000"/>
                  </a:schemeClr>
                </a:solidFill>
              </a:rPr>
              <a:t>synthase</a:t>
            </a:r>
            <a:r>
              <a:rPr lang="lv-LV" dirty="0">
                <a:solidFill>
                  <a:schemeClr val="accent1">
                    <a:lumMod val="50000"/>
                  </a:schemeClr>
                </a:solidFill>
              </a:rPr>
              <a:t> </a:t>
            </a:r>
            <a:r>
              <a:rPr lang="lv-LV" dirty="0" err="1">
                <a:solidFill>
                  <a:schemeClr val="accent1">
                    <a:lumMod val="50000"/>
                  </a:schemeClr>
                </a:solidFill>
              </a:rPr>
              <a:t>genes</a:t>
            </a:r>
            <a:r>
              <a:rPr lang="lv-LV" dirty="0">
                <a:solidFill>
                  <a:schemeClr val="accent1">
                    <a:lumMod val="50000"/>
                  </a:schemeClr>
                </a:solidFill>
              </a:rPr>
              <a:t> </a:t>
            </a:r>
            <a:r>
              <a:rPr lang="lv-LV" dirty="0" err="1">
                <a:solidFill>
                  <a:schemeClr val="accent1">
                    <a:lumMod val="50000"/>
                  </a:schemeClr>
                </a:solidFill>
              </a:rPr>
              <a:t>confers</a:t>
            </a:r>
            <a:r>
              <a:rPr lang="lv-LV" dirty="0">
                <a:solidFill>
                  <a:schemeClr val="accent1">
                    <a:lumMod val="50000"/>
                  </a:schemeClr>
                </a:solidFill>
              </a:rPr>
              <a:t> </a:t>
            </a:r>
            <a:r>
              <a:rPr lang="lv-LV" dirty="0" err="1">
                <a:solidFill>
                  <a:schemeClr val="accent1">
                    <a:lumMod val="50000"/>
                  </a:schemeClr>
                </a:solidFill>
              </a:rPr>
              <a:t>sulfonylurea</a:t>
            </a:r>
            <a:r>
              <a:rPr lang="lv-LV" dirty="0">
                <a:solidFill>
                  <a:schemeClr val="accent1">
                    <a:lumMod val="50000"/>
                  </a:schemeClr>
                </a:solidFill>
              </a:rPr>
              <a:t> </a:t>
            </a:r>
            <a:r>
              <a:rPr lang="lv-LV" dirty="0" err="1">
                <a:solidFill>
                  <a:schemeClr val="accent1">
                    <a:lumMod val="50000"/>
                  </a:schemeClr>
                </a:solidFill>
              </a:rPr>
              <a:t>herbicide</a:t>
            </a:r>
            <a:r>
              <a:rPr lang="lv-LV" dirty="0">
                <a:solidFill>
                  <a:schemeClr val="accent1">
                    <a:lumMod val="50000"/>
                  </a:schemeClr>
                </a:solidFill>
              </a:rPr>
              <a:t> </a:t>
            </a:r>
            <a:r>
              <a:rPr lang="lv-LV" dirty="0" err="1">
                <a:solidFill>
                  <a:schemeClr val="accent1">
                    <a:lumMod val="50000"/>
                  </a:schemeClr>
                </a:solidFill>
              </a:rPr>
              <a:t>resistance</a:t>
            </a:r>
            <a:r>
              <a:rPr lang="lv-LV" dirty="0">
                <a:solidFill>
                  <a:schemeClr val="accent1">
                    <a:lumMod val="50000"/>
                  </a:schemeClr>
                </a:solidFill>
              </a:rPr>
              <a:t> in maize. </a:t>
            </a:r>
            <a:r>
              <a:rPr lang="lv-LV" dirty="0" err="1">
                <a:solidFill>
                  <a:schemeClr val="accent1">
                    <a:lumMod val="50000"/>
                  </a:schemeClr>
                </a:solidFill>
              </a:rPr>
              <a:t>The</a:t>
            </a:r>
            <a:r>
              <a:rPr lang="lv-LV" dirty="0">
                <a:solidFill>
                  <a:schemeClr val="accent1">
                    <a:lumMod val="50000"/>
                  </a:schemeClr>
                </a:solidFill>
              </a:rPr>
              <a:t> </a:t>
            </a:r>
            <a:r>
              <a:rPr lang="lv-LV" dirty="0" err="1">
                <a:solidFill>
                  <a:schemeClr val="accent1">
                    <a:lumMod val="50000"/>
                  </a:schemeClr>
                </a:solidFill>
              </a:rPr>
              <a:t>Crop</a:t>
            </a:r>
            <a:r>
              <a:rPr lang="lv-LV" dirty="0">
                <a:solidFill>
                  <a:schemeClr val="accent1">
                    <a:lumMod val="50000"/>
                  </a:schemeClr>
                </a:solidFill>
              </a:rPr>
              <a:t> </a:t>
            </a:r>
            <a:r>
              <a:rPr lang="lv-LV" dirty="0" err="1">
                <a:solidFill>
                  <a:schemeClr val="accent1">
                    <a:lumMod val="50000"/>
                  </a:schemeClr>
                </a:solidFill>
              </a:rPr>
              <a:t>Journal</a:t>
            </a:r>
            <a:r>
              <a:rPr lang="lv-LV" dirty="0">
                <a:solidFill>
                  <a:schemeClr val="accent1">
                    <a:lumMod val="50000"/>
                  </a:schemeClr>
                </a:solidFill>
              </a:rPr>
              <a:t>.</a:t>
            </a:r>
          </a:p>
        </p:txBody>
      </p:sp>
      <p:pic>
        <p:nvPicPr>
          <p:cNvPr id="8" name="Picture 7">
            <a:extLst>
              <a:ext uri="{FF2B5EF4-FFF2-40B4-BE49-F238E27FC236}">
                <a16:creationId xmlns:a16="http://schemas.microsoft.com/office/drawing/2014/main" id="{958A03DD-7CA9-47AA-BC3F-76CCF5AE0C77}"/>
              </a:ext>
            </a:extLst>
          </p:cNvPr>
          <p:cNvPicPr>
            <a:picLocks noChangeAspect="1"/>
          </p:cNvPicPr>
          <p:nvPr/>
        </p:nvPicPr>
        <p:blipFill>
          <a:blip r:embed="rId3"/>
          <a:stretch>
            <a:fillRect/>
          </a:stretch>
        </p:blipFill>
        <p:spPr>
          <a:xfrm>
            <a:off x="192278" y="196451"/>
            <a:ext cx="1901435" cy="1438752"/>
          </a:xfrm>
          <a:prstGeom prst="rect">
            <a:avLst/>
          </a:prstGeom>
        </p:spPr>
      </p:pic>
      <p:pic>
        <p:nvPicPr>
          <p:cNvPr id="9" name="Picture 8">
            <a:extLst>
              <a:ext uri="{FF2B5EF4-FFF2-40B4-BE49-F238E27FC236}">
                <a16:creationId xmlns:a16="http://schemas.microsoft.com/office/drawing/2014/main" id="{BB4ADA0B-833D-4184-8E95-C068A40CEC63}"/>
              </a:ext>
            </a:extLst>
          </p:cNvPr>
          <p:cNvPicPr>
            <a:picLocks noChangeAspect="1"/>
          </p:cNvPicPr>
          <p:nvPr/>
        </p:nvPicPr>
        <p:blipFill>
          <a:blip r:embed="rId4"/>
          <a:stretch>
            <a:fillRect/>
          </a:stretch>
        </p:blipFill>
        <p:spPr>
          <a:xfrm>
            <a:off x="10407338" y="411521"/>
            <a:ext cx="1313607" cy="1008612"/>
          </a:xfrm>
          <a:prstGeom prst="rect">
            <a:avLst/>
          </a:prstGeom>
        </p:spPr>
      </p:pic>
    </p:spTree>
    <p:extLst>
      <p:ext uri="{BB962C8B-B14F-4D97-AF65-F5344CB8AC3E}">
        <p14:creationId xmlns:p14="http://schemas.microsoft.com/office/powerpoint/2010/main" val="6988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515016C9-CF51-43E0-A306-E3F571BBC643}"/>
              </a:ext>
            </a:extLst>
          </p:cNvPr>
          <p:cNvSpPr>
            <a:spLocks noGrp="1"/>
          </p:cNvSpPr>
          <p:nvPr>
            <p:ph type="title"/>
          </p:nvPr>
        </p:nvSpPr>
        <p:spPr>
          <a:xfrm>
            <a:off x="2093712" y="609600"/>
            <a:ext cx="8924807" cy="1356360"/>
          </a:xfrm>
        </p:spPr>
        <p:txBody>
          <a:bodyPr/>
          <a:lstStyle/>
          <a:p>
            <a:r>
              <a:rPr lang="lv-LV" dirty="0" err="1">
                <a:solidFill>
                  <a:schemeClr val="accent1">
                    <a:lumMod val="50000"/>
                  </a:schemeClr>
                </a:solidFill>
              </a:rPr>
              <a:t>Findings</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lv-LV" dirty="0" err="1">
                <a:solidFill>
                  <a:schemeClr val="accent1">
                    <a:lumMod val="50000"/>
                  </a:schemeClr>
                </a:solidFill>
              </a:rPr>
              <a:t>the</a:t>
            </a:r>
            <a:r>
              <a:rPr lang="lv-LV" dirty="0">
                <a:solidFill>
                  <a:schemeClr val="accent1">
                    <a:lumMod val="50000"/>
                  </a:schemeClr>
                </a:solidFill>
              </a:rPr>
              <a:t> EC </a:t>
            </a:r>
            <a:r>
              <a:rPr lang="lv-LV" dirty="0" err="1">
                <a:solidFill>
                  <a:schemeClr val="accent1">
                    <a:lumMod val="50000"/>
                  </a:schemeClr>
                </a:solidFill>
              </a:rPr>
              <a:t>study</a:t>
            </a:r>
            <a:r>
              <a:rPr lang="lv-LV" dirty="0">
                <a:solidFill>
                  <a:schemeClr val="accent1">
                    <a:lumMod val="50000"/>
                  </a:schemeClr>
                </a:solidFill>
              </a:rPr>
              <a:t> I</a:t>
            </a:r>
          </a:p>
        </p:txBody>
      </p:sp>
      <p:sp>
        <p:nvSpPr>
          <p:cNvPr id="2" name="Satura vietturis 1">
            <a:extLst>
              <a:ext uri="{FF2B5EF4-FFF2-40B4-BE49-F238E27FC236}">
                <a16:creationId xmlns:a16="http://schemas.microsoft.com/office/drawing/2014/main" id="{A5CC05D3-31BD-4140-9DB9-04ABDE93A8D9}"/>
              </a:ext>
            </a:extLst>
          </p:cNvPr>
          <p:cNvSpPr>
            <a:spLocks noGrp="1"/>
          </p:cNvSpPr>
          <p:nvPr>
            <p:ph idx="1"/>
          </p:nvPr>
        </p:nvSpPr>
        <p:spPr/>
        <p:txBody>
          <a:bodyPr>
            <a:normAutofit/>
          </a:bodyPr>
          <a:lstStyle/>
          <a:p>
            <a:r>
              <a:rPr lang="lv-LV" dirty="0" err="1">
                <a:solidFill>
                  <a:schemeClr val="accent1">
                    <a:lumMod val="50000"/>
                  </a:schemeClr>
                </a:solidFill>
              </a:rPr>
              <a:t>Rapid</a:t>
            </a:r>
            <a:r>
              <a:rPr lang="lv-LV" dirty="0">
                <a:solidFill>
                  <a:schemeClr val="accent1">
                    <a:lumMod val="50000"/>
                  </a:schemeClr>
                </a:solidFill>
              </a:rPr>
              <a:t> </a:t>
            </a:r>
            <a:r>
              <a:rPr lang="lv-LV" dirty="0" err="1">
                <a:solidFill>
                  <a:schemeClr val="accent1">
                    <a:lumMod val="50000"/>
                  </a:schemeClr>
                </a:solidFill>
              </a:rPr>
              <a:t>development</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en-US" dirty="0">
                <a:solidFill>
                  <a:schemeClr val="accent1">
                    <a:lumMod val="50000"/>
                  </a:schemeClr>
                </a:solidFill>
              </a:rPr>
              <a:t>NGTs and their products in the last 20 years, with some applications already on the market </a:t>
            </a:r>
            <a:r>
              <a:rPr lang="lv-LV" dirty="0" err="1">
                <a:solidFill>
                  <a:schemeClr val="accent1">
                    <a:lumMod val="50000"/>
                  </a:schemeClr>
                </a:solidFill>
              </a:rPr>
              <a:t>outside</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lv-LV" dirty="0" err="1">
                <a:solidFill>
                  <a:schemeClr val="accent1">
                    <a:lumMod val="50000"/>
                  </a:schemeClr>
                </a:solidFill>
              </a:rPr>
              <a:t>the</a:t>
            </a:r>
            <a:r>
              <a:rPr lang="lv-LV" dirty="0">
                <a:solidFill>
                  <a:schemeClr val="accent1">
                    <a:lumMod val="50000"/>
                  </a:schemeClr>
                </a:solidFill>
              </a:rPr>
              <a:t> EU</a:t>
            </a:r>
            <a:r>
              <a:rPr lang="en-US" dirty="0">
                <a:solidFill>
                  <a:schemeClr val="accent1">
                    <a:lumMod val="50000"/>
                  </a:schemeClr>
                </a:solidFill>
              </a:rPr>
              <a:t>. More applications expected; the large majority are being developed outside the EU</a:t>
            </a:r>
          </a:p>
          <a:p>
            <a:r>
              <a:rPr lang="lv-LV" dirty="0">
                <a:solidFill>
                  <a:schemeClr val="accent1">
                    <a:lumMod val="50000"/>
                  </a:schemeClr>
                </a:solidFill>
              </a:rPr>
              <a:t>I</a:t>
            </a:r>
            <a:r>
              <a:rPr lang="en-US" dirty="0" err="1">
                <a:solidFill>
                  <a:schemeClr val="accent1">
                    <a:lumMod val="50000"/>
                  </a:schemeClr>
                </a:solidFill>
              </a:rPr>
              <a:t>mplementation</a:t>
            </a:r>
            <a:r>
              <a:rPr lang="en-US" dirty="0">
                <a:solidFill>
                  <a:schemeClr val="accent1">
                    <a:lumMod val="50000"/>
                  </a:schemeClr>
                </a:solidFill>
              </a:rPr>
              <a:t> and enforcement challenges</a:t>
            </a:r>
            <a:r>
              <a:rPr lang="lv-LV" dirty="0">
                <a:solidFill>
                  <a:schemeClr val="accent1">
                    <a:lumMod val="50000"/>
                  </a:schemeClr>
                </a:solidFill>
              </a:rPr>
              <a:t> u</a:t>
            </a:r>
            <a:r>
              <a:rPr lang="en-US" dirty="0" err="1">
                <a:solidFill>
                  <a:schemeClr val="accent1">
                    <a:lumMod val="50000"/>
                  </a:schemeClr>
                </a:solidFill>
              </a:rPr>
              <a:t>nder</a:t>
            </a:r>
            <a:r>
              <a:rPr lang="en-US" dirty="0">
                <a:solidFill>
                  <a:schemeClr val="accent1">
                    <a:lumMod val="50000"/>
                  </a:schemeClr>
                </a:solidFill>
              </a:rPr>
              <a:t> the current EU regulatory system</a:t>
            </a:r>
            <a:r>
              <a:rPr lang="lv-LV" dirty="0">
                <a:solidFill>
                  <a:schemeClr val="accent1">
                    <a:lumMod val="50000"/>
                  </a:schemeClr>
                </a:solidFill>
              </a:rPr>
              <a:t> </a:t>
            </a:r>
            <a:r>
              <a:rPr lang="en-US" dirty="0">
                <a:solidFill>
                  <a:schemeClr val="accent1">
                    <a:lumMod val="50000"/>
                  </a:schemeClr>
                </a:solidFill>
              </a:rPr>
              <a:t>related to the detection and differentiation of NGT products that do not contain any foreign genetic material. This is a </a:t>
            </a:r>
            <a:r>
              <a:rPr lang="lv-LV" dirty="0">
                <a:solidFill>
                  <a:schemeClr val="accent1">
                    <a:lumMod val="50000"/>
                  </a:schemeClr>
                </a:solidFill>
              </a:rPr>
              <a:t>risk </a:t>
            </a:r>
            <a:r>
              <a:rPr lang="lv-LV" dirty="0" err="1">
                <a:solidFill>
                  <a:schemeClr val="accent1">
                    <a:lumMod val="50000"/>
                  </a:schemeClr>
                </a:solidFill>
              </a:rPr>
              <a:t>management</a:t>
            </a:r>
            <a:r>
              <a:rPr lang="lv-LV" dirty="0">
                <a:solidFill>
                  <a:schemeClr val="accent1">
                    <a:lumMod val="50000"/>
                  </a:schemeClr>
                </a:solidFill>
              </a:rPr>
              <a:t> </a:t>
            </a:r>
            <a:r>
              <a:rPr lang="en-US" dirty="0">
                <a:solidFill>
                  <a:schemeClr val="accent1">
                    <a:lumMod val="50000"/>
                  </a:schemeClr>
                </a:solidFill>
              </a:rPr>
              <a:t>problem</a:t>
            </a:r>
          </a:p>
          <a:p>
            <a:r>
              <a:rPr lang="lv-LV" dirty="0">
                <a:solidFill>
                  <a:schemeClr val="accent1">
                    <a:lumMod val="50000"/>
                  </a:schemeClr>
                </a:solidFill>
              </a:rPr>
              <a:t>C</a:t>
            </a:r>
            <a:r>
              <a:rPr lang="en-US" dirty="0" err="1">
                <a:solidFill>
                  <a:schemeClr val="accent1">
                    <a:lumMod val="50000"/>
                  </a:schemeClr>
                </a:solidFill>
              </a:rPr>
              <a:t>onsiderable</a:t>
            </a:r>
            <a:r>
              <a:rPr lang="en-US" dirty="0">
                <a:solidFill>
                  <a:schemeClr val="accent1">
                    <a:lumMod val="50000"/>
                  </a:schemeClr>
                </a:solidFill>
              </a:rPr>
              <a:t> interest for NGT-related research in the EU</a:t>
            </a:r>
            <a:r>
              <a:rPr lang="lv-LV" dirty="0">
                <a:solidFill>
                  <a:schemeClr val="accent1">
                    <a:lumMod val="50000"/>
                  </a:schemeClr>
                </a:solidFill>
              </a:rPr>
              <a:t>; </a:t>
            </a:r>
            <a:r>
              <a:rPr lang="lv-LV" dirty="0" err="1">
                <a:solidFill>
                  <a:schemeClr val="accent1">
                    <a:lumMod val="50000"/>
                  </a:schemeClr>
                </a:solidFill>
              </a:rPr>
              <a:t>however</a:t>
            </a:r>
            <a:r>
              <a:rPr lang="lv-LV" dirty="0">
                <a:solidFill>
                  <a:schemeClr val="accent1">
                    <a:lumMod val="50000"/>
                  </a:schemeClr>
                </a:solidFill>
              </a:rPr>
              <a:t>, </a:t>
            </a:r>
            <a:r>
              <a:rPr lang="en-US" dirty="0">
                <a:solidFill>
                  <a:schemeClr val="accent1">
                    <a:lumMod val="50000"/>
                  </a:schemeClr>
                </a:solidFill>
              </a:rPr>
              <a:t>the current regulatory framework has a negative impact on EU public and private research and innovation in NGTs</a:t>
            </a:r>
          </a:p>
        </p:txBody>
      </p:sp>
      <p:sp>
        <p:nvSpPr>
          <p:cNvPr id="4" name="Date Placeholder 3">
            <a:extLst>
              <a:ext uri="{FF2B5EF4-FFF2-40B4-BE49-F238E27FC236}">
                <a16:creationId xmlns:a16="http://schemas.microsoft.com/office/drawing/2014/main" id="{67D16B58-53F6-4E74-A448-EBF34B36FB13}"/>
              </a:ext>
            </a:extLst>
          </p:cNvPr>
          <p:cNvSpPr>
            <a:spLocks noGrp="1"/>
          </p:cNvSpPr>
          <p:nvPr>
            <p:ph type="dt" sz="half" idx="10"/>
          </p:nvPr>
        </p:nvSpPr>
        <p:spPr/>
        <p:txBody>
          <a:bodyPr/>
          <a:lstStyle/>
          <a:p>
            <a:r>
              <a:rPr lang="en-US"/>
              <a:t>08.10.2021</a:t>
            </a:r>
            <a:endParaRPr lang="lv-LV"/>
          </a:p>
        </p:txBody>
      </p:sp>
      <p:sp>
        <p:nvSpPr>
          <p:cNvPr id="5" name="Slide Number Placeholder 4">
            <a:extLst>
              <a:ext uri="{FF2B5EF4-FFF2-40B4-BE49-F238E27FC236}">
                <a16:creationId xmlns:a16="http://schemas.microsoft.com/office/drawing/2014/main" id="{35D6C1AC-C628-44E6-B93E-6E6BF14F1BE3}"/>
              </a:ext>
            </a:extLst>
          </p:cNvPr>
          <p:cNvSpPr>
            <a:spLocks noGrp="1"/>
          </p:cNvSpPr>
          <p:nvPr>
            <p:ph type="sldNum" sz="quarter" idx="12"/>
          </p:nvPr>
        </p:nvSpPr>
        <p:spPr/>
        <p:txBody>
          <a:bodyPr/>
          <a:lstStyle/>
          <a:p>
            <a:fld id="{DF4E16B0-9F2A-42DD-9B03-3163A3CDF6CC}" type="slidenum">
              <a:rPr lang="lv-LV" smtClean="0"/>
              <a:t>28</a:t>
            </a:fld>
            <a:endParaRPr lang="lv-LV"/>
          </a:p>
        </p:txBody>
      </p:sp>
      <p:sp>
        <p:nvSpPr>
          <p:cNvPr id="7" name="TextBox 6">
            <a:extLst>
              <a:ext uri="{FF2B5EF4-FFF2-40B4-BE49-F238E27FC236}">
                <a16:creationId xmlns:a16="http://schemas.microsoft.com/office/drawing/2014/main" id="{11C305B5-4249-473C-AC5E-5CF2EEAE2CA2}"/>
              </a:ext>
            </a:extLst>
          </p:cNvPr>
          <p:cNvSpPr txBox="1"/>
          <p:nvPr/>
        </p:nvSpPr>
        <p:spPr>
          <a:xfrm>
            <a:off x="1142996" y="5879663"/>
            <a:ext cx="10738623" cy="307777"/>
          </a:xfrm>
          <a:prstGeom prst="rect">
            <a:avLst/>
          </a:prstGeom>
          <a:noFill/>
        </p:spPr>
        <p:txBody>
          <a:bodyPr wrap="square">
            <a:spAutoFit/>
          </a:bodyPr>
          <a:lstStyle/>
          <a:p>
            <a:r>
              <a:rPr lang="en-US" sz="1400" dirty="0">
                <a:solidFill>
                  <a:schemeClr val="accent1">
                    <a:lumMod val="50000"/>
                  </a:schemeClr>
                </a:solidFill>
              </a:rPr>
              <a:t>https://ec.europa.eu/food/plants/genetically-modified-organisms/new-techniques-biotechnology/ec-study-new-genomic-techniques_en</a:t>
            </a:r>
          </a:p>
        </p:txBody>
      </p:sp>
      <p:pic>
        <p:nvPicPr>
          <p:cNvPr id="8" name="Picture 7">
            <a:extLst>
              <a:ext uri="{FF2B5EF4-FFF2-40B4-BE49-F238E27FC236}">
                <a16:creationId xmlns:a16="http://schemas.microsoft.com/office/drawing/2014/main" id="{DD9D0984-4043-4BFB-A164-045DAFDB13B5}"/>
              </a:ext>
            </a:extLst>
          </p:cNvPr>
          <p:cNvPicPr>
            <a:picLocks noChangeAspect="1"/>
          </p:cNvPicPr>
          <p:nvPr/>
        </p:nvPicPr>
        <p:blipFill>
          <a:blip r:embed="rId3"/>
          <a:stretch>
            <a:fillRect/>
          </a:stretch>
        </p:blipFill>
        <p:spPr>
          <a:xfrm>
            <a:off x="192278" y="196451"/>
            <a:ext cx="1901435" cy="1438752"/>
          </a:xfrm>
          <a:prstGeom prst="rect">
            <a:avLst/>
          </a:prstGeom>
        </p:spPr>
      </p:pic>
      <p:pic>
        <p:nvPicPr>
          <p:cNvPr id="9" name="Picture 8">
            <a:extLst>
              <a:ext uri="{FF2B5EF4-FFF2-40B4-BE49-F238E27FC236}">
                <a16:creationId xmlns:a16="http://schemas.microsoft.com/office/drawing/2014/main" id="{9B6EF63E-B5F1-4AF6-847F-340199BA81E7}"/>
              </a:ext>
            </a:extLst>
          </p:cNvPr>
          <p:cNvPicPr>
            <a:picLocks noChangeAspect="1"/>
          </p:cNvPicPr>
          <p:nvPr/>
        </p:nvPicPr>
        <p:blipFill>
          <a:blip r:embed="rId4"/>
          <a:stretch>
            <a:fillRect/>
          </a:stretch>
        </p:blipFill>
        <p:spPr>
          <a:xfrm>
            <a:off x="10407338" y="411521"/>
            <a:ext cx="1313607" cy="1008612"/>
          </a:xfrm>
          <a:prstGeom prst="rect">
            <a:avLst/>
          </a:prstGeom>
        </p:spPr>
      </p:pic>
    </p:spTree>
    <p:extLst>
      <p:ext uri="{BB962C8B-B14F-4D97-AF65-F5344CB8AC3E}">
        <p14:creationId xmlns:p14="http://schemas.microsoft.com/office/powerpoint/2010/main" val="64145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515016C9-CF51-43E0-A306-E3F571BBC643}"/>
              </a:ext>
            </a:extLst>
          </p:cNvPr>
          <p:cNvSpPr>
            <a:spLocks noGrp="1"/>
          </p:cNvSpPr>
          <p:nvPr>
            <p:ph type="title"/>
          </p:nvPr>
        </p:nvSpPr>
        <p:spPr>
          <a:xfrm>
            <a:off x="2520176" y="609600"/>
            <a:ext cx="8498344" cy="1356360"/>
          </a:xfrm>
        </p:spPr>
        <p:txBody>
          <a:bodyPr/>
          <a:lstStyle/>
          <a:p>
            <a:r>
              <a:rPr lang="lv-LV" dirty="0" err="1">
                <a:solidFill>
                  <a:schemeClr val="accent1">
                    <a:lumMod val="50000"/>
                  </a:schemeClr>
                </a:solidFill>
              </a:rPr>
              <a:t>Findings</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lv-LV" dirty="0" err="1">
                <a:solidFill>
                  <a:schemeClr val="accent1">
                    <a:lumMod val="50000"/>
                  </a:schemeClr>
                </a:solidFill>
              </a:rPr>
              <a:t>the</a:t>
            </a:r>
            <a:r>
              <a:rPr lang="lv-LV" dirty="0">
                <a:solidFill>
                  <a:schemeClr val="accent1">
                    <a:lumMod val="50000"/>
                  </a:schemeClr>
                </a:solidFill>
              </a:rPr>
              <a:t> EC </a:t>
            </a:r>
            <a:r>
              <a:rPr lang="lv-LV" dirty="0" err="1">
                <a:solidFill>
                  <a:schemeClr val="accent1">
                    <a:lumMod val="50000"/>
                  </a:schemeClr>
                </a:solidFill>
              </a:rPr>
              <a:t>study</a:t>
            </a:r>
            <a:r>
              <a:rPr lang="lv-LV" dirty="0">
                <a:solidFill>
                  <a:schemeClr val="accent1">
                    <a:lumMod val="50000"/>
                  </a:schemeClr>
                </a:solidFill>
              </a:rPr>
              <a:t> II</a:t>
            </a:r>
          </a:p>
        </p:txBody>
      </p:sp>
      <p:sp>
        <p:nvSpPr>
          <p:cNvPr id="2" name="Satura vietturis 1">
            <a:extLst>
              <a:ext uri="{FF2B5EF4-FFF2-40B4-BE49-F238E27FC236}">
                <a16:creationId xmlns:a16="http://schemas.microsoft.com/office/drawing/2014/main" id="{A5CC05D3-31BD-4140-9DB9-04ABDE93A8D9}"/>
              </a:ext>
            </a:extLst>
          </p:cNvPr>
          <p:cNvSpPr>
            <a:spLocks noGrp="1"/>
          </p:cNvSpPr>
          <p:nvPr>
            <p:ph idx="1"/>
          </p:nvPr>
        </p:nvSpPr>
        <p:spPr/>
        <p:txBody>
          <a:bodyPr>
            <a:normAutofit/>
          </a:bodyPr>
          <a:lstStyle/>
          <a:p>
            <a:r>
              <a:rPr lang="en-US" dirty="0">
                <a:solidFill>
                  <a:schemeClr val="accent1">
                    <a:lumMod val="50000"/>
                  </a:schemeClr>
                </a:solidFill>
              </a:rPr>
              <a:t>There are </a:t>
            </a:r>
            <a:r>
              <a:rPr lang="lv-LV" dirty="0" err="1">
                <a:solidFill>
                  <a:schemeClr val="accent1">
                    <a:lumMod val="50000"/>
                  </a:schemeClr>
                </a:solidFill>
              </a:rPr>
              <a:t>both</a:t>
            </a:r>
            <a:r>
              <a:rPr lang="lv-LV" dirty="0">
                <a:solidFill>
                  <a:schemeClr val="accent1">
                    <a:lumMod val="50000"/>
                  </a:schemeClr>
                </a:solidFill>
              </a:rPr>
              <a:t> </a:t>
            </a:r>
            <a:r>
              <a:rPr lang="en-US" dirty="0">
                <a:solidFill>
                  <a:schemeClr val="accent1">
                    <a:lumMod val="50000"/>
                  </a:schemeClr>
                </a:solidFill>
              </a:rPr>
              <a:t>benefits and concerns associated to NGT products and their applications. NGT products have the potential to contribute to sustainable agri-food systems in line with the objectives of the European Green Deal</a:t>
            </a:r>
            <a:r>
              <a:rPr lang="lv-LV" dirty="0">
                <a:solidFill>
                  <a:schemeClr val="accent1">
                    <a:lumMod val="50000"/>
                  </a:schemeClr>
                </a:solidFill>
              </a:rPr>
              <a:t> </a:t>
            </a:r>
            <a:r>
              <a:rPr lang="en-US" dirty="0">
                <a:solidFill>
                  <a:schemeClr val="accent1">
                    <a:lumMod val="50000"/>
                  </a:schemeClr>
                </a:solidFill>
              </a:rPr>
              <a:t>and Farm to Fork Strategy. The concerns are related to their possible safety and environmental impact </a:t>
            </a:r>
            <a:r>
              <a:rPr lang="lv-LV" dirty="0">
                <a:solidFill>
                  <a:schemeClr val="accent1">
                    <a:lumMod val="50000"/>
                  </a:schemeClr>
                </a:solidFill>
              </a:rPr>
              <a:t>(</a:t>
            </a:r>
            <a:r>
              <a:rPr lang="en-US" dirty="0">
                <a:solidFill>
                  <a:schemeClr val="accent1">
                    <a:lumMod val="50000"/>
                  </a:schemeClr>
                </a:solidFill>
              </a:rPr>
              <a:t>biodiversity, coexistence with organic agriculture, labelling and consumers’ right to information and freedom of choice</a:t>
            </a:r>
            <a:r>
              <a:rPr lang="lv-LV" dirty="0">
                <a:solidFill>
                  <a:schemeClr val="accent1">
                    <a:lumMod val="50000"/>
                  </a:schemeClr>
                </a:solidFill>
              </a:rPr>
              <a:t>)</a:t>
            </a:r>
            <a:r>
              <a:rPr lang="en-US" dirty="0">
                <a:solidFill>
                  <a:schemeClr val="accent1">
                    <a:lumMod val="50000"/>
                  </a:schemeClr>
                </a:solidFill>
              </a:rPr>
              <a:t>. Stakeholders have different and often opposing views on these aspects</a:t>
            </a:r>
          </a:p>
          <a:p>
            <a:r>
              <a:rPr lang="en-US" dirty="0">
                <a:solidFill>
                  <a:schemeClr val="accent1">
                    <a:lumMod val="50000"/>
                  </a:schemeClr>
                </a:solidFill>
              </a:rPr>
              <a:t>As concluded by the </a:t>
            </a:r>
            <a:r>
              <a:rPr lang="lv-LV" dirty="0">
                <a:solidFill>
                  <a:schemeClr val="accent1">
                    <a:lumMod val="50000"/>
                  </a:schemeClr>
                </a:solidFill>
              </a:rPr>
              <a:t>EFSA</a:t>
            </a:r>
            <a:r>
              <a:rPr lang="en-US" dirty="0">
                <a:solidFill>
                  <a:schemeClr val="accent1">
                    <a:lumMod val="50000"/>
                  </a:schemeClr>
                </a:solidFill>
              </a:rPr>
              <a:t>, plant products with similar risk profiles can be obtained with conventional breeding techniques, targeted mutagenesis and </a:t>
            </a:r>
            <a:r>
              <a:rPr lang="en-US" dirty="0" err="1">
                <a:solidFill>
                  <a:schemeClr val="accent1">
                    <a:lumMod val="50000"/>
                  </a:schemeClr>
                </a:solidFill>
              </a:rPr>
              <a:t>cisgenesis</a:t>
            </a:r>
            <a:r>
              <a:rPr lang="lv-LV" dirty="0">
                <a:solidFill>
                  <a:schemeClr val="accent1">
                    <a:lumMod val="50000"/>
                  </a:schemeClr>
                </a:solidFill>
              </a:rPr>
              <a:t> </a:t>
            </a:r>
            <a:endParaRPr lang="en-US" dirty="0">
              <a:solidFill>
                <a:schemeClr val="accent1">
                  <a:lumMod val="50000"/>
                </a:schemeClr>
              </a:solidFill>
            </a:endParaRPr>
          </a:p>
          <a:p>
            <a:r>
              <a:rPr lang="en-US" dirty="0">
                <a:solidFill>
                  <a:schemeClr val="accent1">
                    <a:lumMod val="50000"/>
                  </a:schemeClr>
                </a:solidFill>
              </a:rPr>
              <a:t>For other NGTs or for applications in animals and microorganisms, the necessary scientific knowledge is still limited or lacking, especially on safety aspects</a:t>
            </a:r>
          </a:p>
        </p:txBody>
      </p:sp>
      <p:sp>
        <p:nvSpPr>
          <p:cNvPr id="4" name="Date Placeholder 3">
            <a:extLst>
              <a:ext uri="{FF2B5EF4-FFF2-40B4-BE49-F238E27FC236}">
                <a16:creationId xmlns:a16="http://schemas.microsoft.com/office/drawing/2014/main" id="{67D16B58-53F6-4E74-A448-EBF34B36FB13}"/>
              </a:ext>
            </a:extLst>
          </p:cNvPr>
          <p:cNvSpPr>
            <a:spLocks noGrp="1"/>
          </p:cNvSpPr>
          <p:nvPr>
            <p:ph type="dt" sz="half" idx="10"/>
          </p:nvPr>
        </p:nvSpPr>
        <p:spPr/>
        <p:txBody>
          <a:bodyPr/>
          <a:lstStyle/>
          <a:p>
            <a:r>
              <a:rPr lang="en-US"/>
              <a:t>08.10.2021</a:t>
            </a:r>
            <a:endParaRPr lang="lv-LV"/>
          </a:p>
        </p:txBody>
      </p:sp>
      <p:sp>
        <p:nvSpPr>
          <p:cNvPr id="5" name="Slide Number Placeholder 4">
            <a:extLst>
              <a:ext uri="{FF2B5EF4-FFF2-40B4-BE49-F238E27FC236}">
                <a16:creationId xmlns:a16="http://schemas.microsoft.com/office/drawing/2014/main" id="{35D6C1AC-C628-44E6-B93E-6E6BF14F1BE3}"/>
              </a:ext>
            </a:extLst>
          </p:cNvPr>
          <p:cNvSpPr>
            <a:spLocks noGrp="1"/>
          </p:cNvSpPr>
          <p:nvPr>
            <p:ph type="sldNum" sz="quarter" idx="12"/>
          </p:nvPr>
        </p:nvSpPr>
        <p:spPr/>
        <p:txBody>
          <a:bodyPr/>
          <a:lstStyle/>
          <a:p>
            <a:fld id="{DF4E16B0-9F2A-42DD-9B03-3163A3CDF6CC}" type="slidenum">
              <a:rPr lang="lv-LV" smtClean="0"/>
              <a:t>29</a:t>
            </a:fld>
            <a:endParaRPr lang="lv-LV"/>
          </a:p>
        </p:txBody>
      </p:sp>
      <p:sp>
        <p:nvSpPr>
          <p:cNvPr id="6" name="TextBox 5">
            <a:extLst>
              <a:ext uri="{FF2B5EF4-FFF2-40B4-BE49-F238E27FC236}">
                <a16:creationId xmlns:a16="http://schemas.microsoft.com/office/drawing/2014/main" id="{DF859B15-4C8E-4F0C-A7A2-101209A4550B}"/>
              </a:ext>
            </a:extLst>
          </p:cNvPr>
          <p:cNvSpPr txBox="1"/>
          <p:nvPr/>
        </p:nvSpPr>
        <p:spPr>
          <a:xfrm>
            <a:off x="1142996" y="5879663"/>
            <a:ext cx="10738623" cy="307777"/>
          </a:xfrm>
          <a:prstGeom prst="rect">
            <a:avLst/>
          </a:prstGeom>
          <a:noFill/>
        </p:spPr>
        <p:txBody>
          <a:bodyPr wrap="square">
            <a:spAutoFit/>
          </a:bodyPr>
          <a:lstStyle/>
          <a:p>
            <a:r>
              <a:rPr lang="en-US" sz="1400" dirty="0">
                <a:solidFill>
                  <a:schemeClr val="accent1">
                    <a:lumMod val="50000"/>
                  </a:schemeClr>
                </a:solidFill>
              </a:rPr>
              <a:t>https://ec.europa.eu/food/plants/genetically-modified-organisms/new-techniques-biotechnology/ec-study-new-genomic-techniques_en</a:t>
            </a:r>
          </a:p>
        </p:txBody>
      </p:sp>
      <p:pic>
        <p:nvPicPr>
          <p:cNvPr id="7" name="Picture 6">
            <a:extLst>
              <a:ext uri="{FF2B5EF4-FFF2-40B4-BE49-F238E27FC236}">
                <a16:creationId xmlns:a16="http://schemas.microsoft.com/office/drawing/2014/main" id="{914409BD-0358-4E78-8557-9E1CFCA08709}"/>
              </a:ext>
            </a:extLst>
          </p:cNvPr>
          <p:cNvPicPr>
            <a:picLocks noChangeAspect="1"/>
          </p:cNvPicPr>
          <p:nvPr/>
        </p:nvPicPr>
        <p:blipFill>
          <a:blip r:embed="rId3"/>
          <a:stretch>
            <a:fillRect/>
          </a:stretch>
        </p:blipFill>
        <p:spPr>
          <a:xfrm>
            <a:off x="192278" y="196451"/>
            <a:ext cx="1901435" cy="1438752"/>
          </a:xfrm>
          <a:prstGeom prst="rect">
            <a:avLst/>
          </a:prstGeom>
        </p:spPr>
      </p:pic>
      <p:pic>
        <p:nvPicPr>
          <p:cNvPr id="8" name="Picture 7">
            <a:extLst>
              <a:ext uri="{FF2B5EF4-FFF2-40B4-BE49-F238E27FC236}">
                <a16:creationId xmlns:a16="http://schemas.microsoft.com/office/drawing/2014/main" id="{68E03C2D-50C0-4507-97FB-7EAB46574EDD}"/>
              </a:ext>
            </a:extLst>
          </p:cNvPr>
          <p:cNvPicPr>
            <a:picLocks noChangeAspect="1"/>
          </p:cNvPicPr>
          <p:nvPr/>
        </p:nvPicPr>
        <p:blipFill>
          <a:blip r:embed="rId4"/>
          <a:stretch>
            <a:fillRect/>
          </a:stretch>
        </p:blipFill>
        <p:spPr>
          <a:xfrm>
            <a:off x="10407338" y="411521"/>
            <a:ext cx="1313607" cy="1008612"/>
          </a:xfrm>
          <a:prstGeom prst="rect">
            <a:avLst/>
          </a:prstGeom>
        </p:spPr>
      </p:pic>
    </p:spTree>
    <p:extLst>
      <p:ext uri="{BB962C8B-B14F-4D97-AF65-F5344CB8AC3E}">
        <p14:creationId xmlns:p14="http://schemas.microsoft.com/office/powerpoint/2010/main" val="178818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i="1" dirty="0" err="1">
                <a:solidFill>
                  <a:schemeClr val="accent2">
                    <a:lumMod val="50000"/>
                  </a:schemeClr>
                </a:solidFill>
              </a:rPr>
              <a:t>Lolium</a:t>
            </a:r>
            <a:r>
              <a:rPr lang="lv-LV" i="1" dirty="0">
                <a:solidFill>
                  <a:schemeClr val="accent2">
                    <a:lumMod val="50000"/>
                  </a:schemeClr>
                </a:solidFill>
              </a:rPr>
              <a:t> </a:t>
            </a:r>
            <a:r>
              <a:rPr lang="lv-LV" i="1" dirty="0" err="1">
                <a:solidFill>
                  <a:schemeClr val="accent2">
                    <a:lumMod val="50000"/>
                  </a:schemeClr>
                </a:solidFill>
              </a:rPr>
              <a:t>perenne</a:t>
            </a:r>
            <a:r>
              <a:rPr lang="lv-LV" i="1" dirty="0">
                <a:solidFill>
                  <a:schemeClr val="accent2">
                    <a:lumMod val="50000"/>
                  </a:schemeClr>
                </a:solidFill>
              </a:rPr>
              <a:t> </a:t>
            </a:r>
          </a:p>
        </p:txBody>
      </p:sp>
      <p:sp>
        <p:nvSpPr>
          <p:cNvPr id="7" name="Content Placeholder 6">
            <a:extLst>
              <a:ext uri="{FF2B5EF4-FFF2-40B4-BE49-F238E27FC236}">
                <a16:creationId xmlns:a16="http://schemas.microsoft.com/office/drawing/2014/main" id="{6A7C284E-7625-47C0-A64B-FE46D16ACD54}"/>
              </a:ext>
            </a:extLst>
          </p:cNvPr>
          <p:cNvSpPr>
            <a:spLocks noGrp="1"/>
          </p:cNvSpPr>
          <p:nvPr>
            <p:ph idx="1"/>
          </p:nvPr>
        </p:nvSpPr>
        <p:spPr>
          <a:xfrm>
            <a:off x="838200" y="1825625"/>
            <a:ext cx="8060472" cy="4351338"/>
          </a:xfrm>
        </p:spPr>
        <p:txBody>
          <a:bodyPr>
            <a:normAutofit fontScale="92500" lnSpcReduction="20000"/>
          </a:bodyPr>
          <a:lstStyle/>
          <a:p>
            <a:r>
              <a:rPr lang="lv-LV" i="1" dirty="0" err="1"/>
              <a:t>Lolium</a:t>
            </a:r>
            <a:r>
              <a:rPr lang="lv-LV" i="1" dirty="0"/>
              <a:t> </a:t>
            </a:r>
            <a:r>
              <a:rPr lang="lv-LV" i="1" dirty="0" err="1"/>
              <a:t>perenne</a:t>
            </a:r>
            <a:r>
              <a:rPr lang="lv-LV" i="1" dirty="0"/>
              <a:t> </a:t>
            </a:r>
            <a:r>
              <a:rPr lang="lv-LV" dirty="0"/>
              <a:t>(latv. daudzgadīgā airene, </a:t>
            </a:r>
            <a:r>
              <a:rPr lang="lv-LV" dirty="0" err="1"/>
              <a:t>engl</a:t>
            </a:r>
            <a:r>
              <a:rPr lang="lv-LV" dirty="0"/>
              <a:t>. </a:t>
            </a:r>
            <a:r>
              <a:rPr lang="lv-LV" dirty="0" err="1"/>
              <a:t>perennial</a:t>
            </a:r>
            <a:r>
              <a:rPr lang="lv-LV" dirty="0"/>
              <a:t> </a:t>
            </a:r>
            <a:r>
              <a:rPr lang="lv-LV" dirty="0" err="1"/>
              <a:t>ryegrass</a:t>
            </a:r>
            <a:r>
              <a:rPr lang="lv-LV" dirty="0"/>
              <a:t>) </a:t>
            </a:r>
          </a:p>
          <a:p>
            <a:r>
              <a:rPr lang="lv-LV" dirty="0" err="1"/>
              <a:t>Native</a:t>
            </a:r>
            <a:r>
              <a:rPr lang="lv-LV" dirty="0"/>
              <a:t> to Southern </a:t>
            </a:r>
            <a:r>
              <a:rPr lang="lv-LV" dirty="0" err="1"/>
              <a:t>Europe</a:t>
            </a:r>
            <a:r>
              <a:rPr lang="lv-LV" dirty="0"/>
              <a:t>, </a:t>
            </a:r>
            <a:r>
              <a:rPr lang="lv-LV" dirty="0" err="1"/>
              <a:t>the</a:t>
            </a:r>
            <a:r>
              <a:rPr lang="lv-LV" dirty="0"/>
              <a:t> </a:t>
            </a:r>
            <a:r>
              <a:rPr lang="lv-LV" dirty="0" err="1"/>
              <a:t>Middle</a:t>
            </a:r>
            <a:r>
              <a:rPr lang="lv-LV" dirty="0"/>
              <a:t> East </a:t>
            </a:r>
            <a:r>
              <a:rPr lang="lv-LV" dirty="0" err="1"/>
              <a:t>and</a:t>
            </a:r>
            <a:r>
              <a:rPr lang="lv-LV" dirty="0"/>
              <a:t> North </a:t>
            </a:r>
            <a:r>
              <a:rPr lang="lv-LV" dirty="0" err="1"/>
              <a:t>Africa</a:t>
            </a:r>
            <a:r>
              <a:rPr lang="lv-LV" dirty="0"/>
              <a:t> </a:t>
            </a:r>
          </a:p>
          <a:p>
            <a:r>
              <a:rPr lang="lv-LV" dirty="0" err="1"/>
              <a:t>Important</a:t>
            </a:r>
            <a:r>
              <a:rPr lang="lv-LV" dirty="0"/>
              <a:t> </a:t>
            </a:r>
            <a:r>
              <a:rPr lang="lv-LV" dirty="0" err="1"/>
              <a:t>pasture</a:t>
            </a:r>
            <a:r>
              <a:rPr lang="lv-LV" dirty="0"/>
              <a:t> </a:t>
            </a:r>
            <a:r>
              <a:rPr lang="lv-LV" dirty="0" err="1"/>
              <a:t>and</a:t>
            </a:r>
            <a:r>
              <a:rPr lang="lv-LV" dirty="0"/>
              <a:t> </a:t>
            </a:r>
            <a:r>
              <a:rPr lang="lv-LV" dirty="0" err="1"/>
              <a:t>forage</a:t>
            </a:r>
            <a:r>
              <a:rPr lang="lv-LV" dirty="0"/>
              <a:t> </a:t>
            </a:r>
            <a:r>
              <a:rPr lang="lv-LV" dirty="0" err="1"/>
              <a:t>plant</a:t>
            </a:r>
            <a:r>
              <a:rPr lang="lv-LV" dirty="0"/>
              <a:t>, </a:t>
            </a:r>
            <a:r>
              <a:rPr lang="lv-LV" dirty="0" err="1"/>
              <a:t>extensively</a:t>
            </a:r>
            <a:r>
              <a:rPr lang="lv-LV" dirty="0"/>
              <a:t> </a:t>
            </a:r>
            <a:r>
              <a:rPr lang="lv-LV" dirty="0" err="1"/>
              <a:t>used</a:t>
            </a:r>
            <a:r>
              <a:rPr lang="lv-LV" dirty="0"/>
              <a:t> in </a:t>
            </a:r>
            <a:r>
              <a:rPr lang="lv-LV" dirty="0" err="1"/>
              <a:t>seed</a:t>
            </a:r>
            <a:r>
              <a:rPr lang="lv-LV" dirty="0"/>
              <a:t> </a:t>
            </a:r>
            <a:r>
              <a:rPr lang="lv-LV" dirty="0" err="1"/>
              <a:t>mixes</a:t>
            </a:r>
            <a:r>
              <a:rPr lang="lv-LV" dirty="0"/>
              <a:t> </a:t>
            </a:r>
          </a:p>
          <a:p>
            <a:r>
              <a:rPr lang="lv-LV" dirty="0" err="1"/>
              <a:t>High</a:t>
            </a:r>
            <a:r>
              <a:rPr lang="lv-LV" dirty="0"/>
              <a:t> </a:t>
            </a:r>
            <a:r>
              <a:rPr lang="lv-LV" dirty="0" err="1"/>
              <a:t>yield</a:t>
            </a:r>
            <a:r>
              <a:rPr lang="lv-LV" dirty="0"/>
              <a:t> in </a:t>
            </a:r>
            <a:r>
              <a:rPr lang="lv-LV" dirty="0" err="1"/>
              <a:t>fertile</a:t>
            </a:r>
            <a:r>
              <a:rPr lang="lv-LV" dirty="0"/>
              <a:t> </a:t>
            </a:r>
            <a:r>
              <a:rPr lang="lv-LV" dirty="0" err="1"/>
              <a:t>soil</a:t>
            </a:r>
            <a:r>
              <a:rPr lang="lv-LV" dirty="0"/>
              <a:t> </a:t>
            </a:r>
          </a:p>
          <a:p>
            <a:r>
              <a:rPr lang="lv-LV" dirty="0" err="1"/>
              <a:t>Lacks</a:t>
            </a:r>
            <a:r>
              <a:rPr lang="lv-LV" dirty="0"/>
              <a:t> </a:t>
            </a:r>
            <a:r>
              <a:rPr lang="lv-LV" dirty="0" err="1"/>
              <a:t>adaptation</a:t>
            </a:r>
            <a:r>
              <a:rPr lang="lv-LV" dirty="0"/>
              <a:t> to </a:t>
            </a:r>
            <a:r>
              <a:rPr lang="lv-LV" dirty="0" err="1"/>
              <a:t>climate</a:t>
            </a:r>
            <a:r>
              <a:rPr lang="lv-LV" dirty="0"/>
              <a:t> </a:t>
            </a:r>
            <a:r>
              <a:rPr lang="lv-LV" dirty="0" err="1"/>
              <a:t>conditions</a:t>
            </a:r>
            <a:r>
              <a:rPr lang="lv-LV" dirty="0"/>
              <a:t> in </a:t>
            </a:r>
            <a:r>
              <a:rPr lang="lv-LV" dirty="0" err="1"/>
              <a:t>Nordic</a:t>
            </a:r>
            <a:r>
              <a:rPr lang="lv-LV" dirty="0"/>
              <a:t> </a:t>
            </a:r>
            <a:r>
              <a:rPr lang="lv-LV" dirty="0" err="1"/>
              <a:t>and</a:t>
            </a:r>
            <a:r>
              <a:rPr lang="lv-LV" dirty="0"/>
              <a:t> </a:t>
            </a:r>
            <a:r>
              <a:rPr lang="lv-LV" dirty="0" err="1"/>
              <a:t>Baltic</a:t>
            </a:r>
            <a:r>
              <a:rPr lang="lv-LV" dirty="0"/>
              <a:t> </a:t>
            </a:r>
            <a:r>
              <a:rPr lang="lv-LV" dirty="0" err="1"/>
              <a:t>region</a:t>
            </a:r>
            <a:r>
              <a:rPr lang="lv-LV" dirty="0"/>
              <a:t>, </a:t>
            </a:r>
            <a:r>
              <a:rPr lang="lv-LV" dirty="0" err="1"/>
              <a:t>but</a:t>
            </a:r>
            <a:r>
              <a:rPr lang="lv-LV" dirty="0"/>
              <a:t> </a:t>
            </a:r>
            <a:r>
              <a:rPr lang="lv-LV" dirty="0" err="1"/>
              <a:t>due</a:t>
            </a:r>
            <a:r>
              <a:rPr lang="lv-LV" dirty="0"/>
              <a:t> to </a:t>
            </a:r>
            <a:r>
              <a:rPr lang="lv-LV" dirty="0" err="1"/>
              <a:t>the</a:t>
            </a:r>
            <a:r>
              <a:rPr lang="lv-LV" dirty="0"/>
              <a:t> </a:t>
            </a:r>
            <a:r>
              <a:rPr lang="lv-LV" dirty="0" err="1"/>
              <a:t>climate</a:t>
            </a:r>
            <a:r>
              <a:rPr lang="lv-LV" dirty="0"/>
              <a:t> </a:t>
            </a:r>
            <a:r>
              <a:rPr lang="lv-LV" dirty="0" err="1"/>
              <a:t>change</a:t>
            </a:r>
            <a:r>
              <a:rPr lang="lv-LV" dirty="0"/>
              <a:t> </a:t>
            </a:r>
            <a:r>
              <a:rPr lang="lv-LV" dirty="0" err="1"/>
              <a:t>this</a:t>
            </a:r>
            <a:r>
              <a:rPr lang="lv-LV" dirty="0"/>
              <a:t> </a:t>
            </a:r>
            <a:r>
              <a:rPr lang="lv-LV" dirty="0" err="1"/>
              <a:t>situation</a:t>
            </a:r>
            <a:r>
              <a:rPr lang="lv-LV" dirty="0"/>
              <a:t> </a:t>
            </a:r>
            <a:r>
              <a:rPr lang="lv-LV" dirty="0" err="1"/>
              <a:t>can</a:t>
            </a:r>
            <a:r>
              <a:rPr lang="lv-LV" dirty="0"/>
              <a:t> </a:t>
            </a:r>
            <a:r>
              <a:rPr lang="lv-LV" dirty="0" err="1"/>
              <a:t>change</a:t>
            </a:r>
            <a:r>
              <a:rPr lang="lv-LV" dirty="0"/>
              <a:t> </a:t>
            </a:r>
          </a:p>
          <a:p>
            <a:r>
              <a:rPr lang="lv-LV" dirty="0" err="1"/>
              <a:t>For</a:t>
            </a:r>
            <a:r>
              <a:rPr lang="lv-LV" dirty="0"/>
              <a:t> </a:t>
            </a:r>
            <a:r>
              <a:rPr lang="lv-LV" dirty="0" err="1"/>
              <a:t>cultivation</a:t>
            </a:r>
            <a:r>
              <a:rPr lang="lv-LV" dirty="0"/>
              <a:t> in </a:t>
            </a:r>
            <a:r>
              <a:rPr lang="lv-LV" dirty="0" err="1"/>
              <a:t>Nordic</a:t>
            </a:r>
            <a:r>
              <a:rPr lang="lv-LV" dirty="0"/>
              <a:t> </a:t>
            </a:r>
            <a:r>
              <a:rPr lang="lv-LV" dirty="0" err="1"/>
              <a:t>and</a:t>
            </a:r>
            <a:r>
              <a:rPr lang="lv-LV" dirty="0"/>
              <a:t> </a:t>
            </a:r>
            <a:r>
              <a:rPr lang="lv-LV" dirty="0" err="1"/>
              <a:t>Baltic</a:t>
            </a:r>
            <a:r>
              <a:rPr lang="lv-LV" dirty="0"/>
              <a:t> </a:t>
            </a:r>
            <a:r>
              <a:rPr lang="lv-LV" dirty="0" err="1"/>
              <a:t>countries</a:t>
            </a:r>
            <a:r>
              <a:rPr lang="lv-LV" dirty="0"/>
              <a:t> </a:t>
            </a:r>
            <a:r>
              <a:rPr lang="lv-LV" dirty="0" err="1"/>
              <a:t>perennial</a:t>
            </a:r>
            <a:r>
              <a:rPr lang="lv-LV" dirty="0"/>
              <a:t> </a:t>
            </a:r>
            <a:r>
              <a:rPr lang="lv-LV" dirty="0" err="1"/>
              <a:t>ryegrass</a:t>
            </a:r>
            <a:r>
              <a:rPr lang="lv-LV" dirty="0"/>
              <a:t> </a:t>
            </a:r>
            <a:r>
              <a:rPr lang="lv-LV" dirty="0" err="1"/>
              <a:t>needs</a:t>
            </a:r>
            <a:r>
              <a:rPr lang="lv-LV" dirty="0"/>
              <a:t> </a:t>
            </a:r>
            <a:r>
              <a:rPr lang="lv-LV" dirty="0" err="1"/>
              <a:t>improved</a:t>
            </a:r>
            <a:r>
              <a:rPr lang="lv-LV" dirty="0"/>
              <a:t> </a:t>
            </a:r>
            <a:r>
              <a:rPr lang="lv-LV" dirty="0" err="1"/>
              <a:t>freezing</a:t>
            </a:r>
            <a:r>
              <a:rPr lang="lv-LV" dirty="0"/>
              <a:t> </a:t>
            </a:r>
            <a:r>
              <a:rPr lang="lv-LV" dirty="0" err="1"/>
              <a:t>and</a:t>
            </a:r>
            <a:r>
              <a:rPr lang="lv-LV" dirty="0"/>
              <a:t> </a:t>
            </a:r>
            <a:r>
              <a:rPr lang="lv-LV" dirty="0" err="1"/>
              <a:t>drought</a:t>
            </a:r>
            <a:r>
              <a:rPr lang="lv-LV" dirty="0"/>
              <a:t> </a:t>
            </a:r>
            <a:r>
              <a:rPr lang="lv-LV" dirty="0" err="1"/>
              <a:t>tolearance</a:t>
            </a:r>
            <a:endParaRPr lang="en-US" dirty="0"/>
          </a:p>
        </p:txBody>
      </p:sp>
      <p:pic>
        <p:nvPicPr>
          <p:cNvPr id="4" name="Picture 3">
            <a:extLst>
              <a:ext uri="{FF2B5EF4-FFF2-40B4-BE49-F238E27FC236}">
                <a16:creationId xmlns:a16="http://schemas.microsoft.com/office/drawing/2014/main" id="{03C395E6-F5EB-8349-B99B-F3B193B823E9}"/>
              </a:ext>
            </a:extLst>
          </p:cNvPr>
          <p:cNvPicPr>
            <a:picLocks noChangeAspect="1"/>
          </p:cNvPicPr>
          <p:nvPr/>
        </p:nvPicPr>
        <p:blipFill>
          <a:blip r:embed="rId3"/>
          <a:stretch>
            <a:fillRect/>
          </a:stretch>
        </p:blipFill>
        <p:spPr>
          <a:xfrm>
            <a:off x="935305" y="365125"/>
            <a:ext cx="1901435" cy="1438752"/>
          </a:xfrm>
          <a:prstGeom prst="rect">
            <a:avLst/>
          </a:prstGeom>
        </p:spPr>
      </p:pic>
      <p:pic>
        <p:nvPicPr>
          <p:cNvPr id="5" name="Picture 4">
            <a:extLst>
              <a:ext uri="{FF2B5EF4-FFF2-40B4-BE49-F238E27FC236}">
                <a16:creationId xmlns:a16="http://schemas.microsoft.com/office/drawing/2014/main" id="{D47D3CB6-A6F3-454A-9775-49E4C8E9EE5D}"/>
              </a:ext>
            </a:extLst>
          </p:cNvPr>
          <p:cNvPicPr>
            <a:picLocks noChangeAspect="1"/>
          </p:cNvPicPr>
          <p:nvPr/>
        </p:nvPicPr>
        <p:blipFill>
          <a:blip r:embed="rId4"/>
          <a:stretch>
            <a:fillRect/>
          </a:stretch>
        </p:blipFill>
        <p:spPr>
          <a:xfrm>
            <a:off x="9806396" y="626234"/>
            <a:ext cx="1313607" cy="1008612"/>
          </a:xfrm>
          <a:prstGeom prst="rect">
            <a:avLst/>
          </a:prstGeom>
        </p:spPr>
      </p:pic>
      <p:pic>
        <p:nvPicPr>
          <p:cNvPr id="6" name="Picture 5" descr="A close up of a plant&#10;&#10;Description automatically generated with medium confidence">
            <a:extLst>
              <a:ext uri="{FF2B5EF4-FFF2-40B4-BE49-F238E27FC236}">
                <a16:creationId xmlns:a16="http://schemas.microsoft.com/office/drawing/2014/main" id="{67D7E361-57F4-4FF8-83FC-AFDE574391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6535" y="1803877"/>
            <a:ext cx="3293327" cy="4939991"/>
          </a:xfrm>
          <a:prstGeom prst="rect">
            <a:avLst/>
          </a:prstGeom>
        </p:spPr>
      </p:pic>
      <p:sp>
        <p:nvSpPr>
          <p:cNvPr id="8" name="Date Placeholder 7">
            <a:extLst>
              <a:ext uri="{FF2B5EF4-FFF2-40B4-BE49-F238E27FC236}">
                <a16:creationId xmlns:a16="http://schemas.microsoft.com/office/drawing/2014/main" id="{D69A0D4B-B6B6-44F9-922A-B7F1B9AB0C1E}"/>
              </a:ext>
            </a:extLst>
          </p:cNvPr>
          <p:cNvSpPr>
            <a:spLocks noGrp="1"/>
          </p:cNvSpPr>
          <p:nvPr>
            <p:ph type="dt" sz="half" idx="10"/>
          </p:nvPr>
        </p:nvSpPr>
        <p:spPr/>
        <p:txBody>
          <a:bodyPr/>
          <a:lstStyle/>
          <a:p>
            <a:r>
              <a:rPr lang="en-US"/>
              <a:t>08.10.2021</a:t>
            </a:r>
            <a:endParaRPr lang="lv-LV"/>
          </a:p>
        </p:txBody>
      </p:sp>
      <p:sp>
        <p:nvSpPr>
          <p:cNvPr id="9" name="Slide Number Placeholder 8">
            <a:extLst>
              <a:ext uri="{FF2B5EF4-FFF2-40B4-BE49-F238E27FC236}">
                <a16:creationId xmlns:a16="http://schemas.microsoft.com/office/drawing/2014/main" id="{1B4BE807-2543-438E-BF9A-108C6C71DB0A}"/>
              </a:ext>
            </a:extLst>
          </p:cNvPr>
          <p:cNvSpPr>
            <a:spLocks noGrp="1"/>
          </p:cNvSpPr>
          <p:nvPr>
            <p:ph type="sldNum" sz="quarter" idx="12"/>
          </p:nvPr>
        </p:nvSpPr>
        <p:spPr/>
        <p:txBody>
          <a:bodyPr/>
          <a:lstStyle/>
          <a:p>
            <a:fld id="{C14EE085-EDD7-49A8-841A-507A4A7D552F}" type="slidenum">
              <a:rPr lang="lv-LV" smtClean="0"/>
              <a:t>3</a:t>
            </a:fld>
            <a:endParaRPr lang="lv-LV"/>
          </a:p>
        </p:txBody>
      </p:sp>
    </p:spTree>
    <p:extLst>
      <p:ext uri="{BB962C8B-B14F-4D97-AF65-F5344CB8AC3E}">
        <p14:creationId xmlns:p14="http://schemas.microsoft.com/office/powerpoint/2010/main" val="4291979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515016C9-CF51-43E0-A306-E3F571BBC643}"/>
              </a:ext>
            </a:extLst>
          </p:cNvPr>
          <p:cNvSpPr>
            <a:spLocks noGrp="1"/>
          </p:cNvSpPr>
          <p:nvPr>
            <p:ph type="title"/>
          </p:nvPr>
        </p:nvSpPr>
        <p:spPr>
          <a:xfrm>
            <a:off x="2093712" y="609600"/>
            <a:ext cx="8924807" cy="1356360"/>
          </a:xfrm>
        </p:spPr>
        <p:txBody>
          <a:bodyPr/>
          <a:lstStyle/>
          <a:p>
            <a:r>
              <a:rPr lang="lv-LV" dirty="0" err="1">
                <a:solidFill>
                  <a:schemeClr val="accent1">
                    <a:lumMod val="50000"/>
                  </a:schemeClr>
                </a:solidFill>
              </a:rPr>
              <a:t>Conclusions</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lv-LV" dirty="0" err="1">
                <a:solidFill>
                  <a:schemeClr val="accent1">
                    <a:lumMod val="50000"/>
                  </a:schemeClr>
                </a:solidFill>
              </a:rPr>
              <a:t>the</a:t>
            </a:r>
            <a:r>
              <a:rPr lang="lv-LV" dirty="0">
                <a:solidFill>
                  <a:schemeClr val="accent1">
                    <a:lumMod val="50000"/>
                  </a:schemeClr>
                </a:solidFill>
              </a:rPr>
              <a:t> EC </a:t>
            </a:r>
            <a:r>
              <a:rPr lang="lv-LV" dirty="0" err="1">
                <a:solidFill>
                  <a:schemeClr val="accent1">
                    <a:lumMod val="50000"/>
                  </a:schemeClr>
                </a:solidFill>
              </a:rPr>
              <a:t>study</a:t>
            </a:r>
            <a:endParaRPr lang="lv-LV" dirty="0">
              <a:solidFill>
                <a:schemeClr val="accent1">
                  <a:lumMod val="50000"/>
                </a:schemeClr>
              </a:solidFill>
            </a:endParaRPr>
          </a:p>
        </p:txBody>
      </p:sp>
      <p:sp>
        <p:nvSpPr>
          <p:cNvPr id="2" name="Satura vietturis 1">
            <a:extLst>
              <a:ext uri="{FF2B5EF4-FFF2-40B4-BE49-F238E27FC236}">
                <a16:creationId xmlns:a16="http://schemas.microsoft.com/office/drawing/2014/main" id="{A5CC05D3-31BD-4140-9DB9-04ABDE93A8D9}"/>
              </a:ext>
            </a:extLst>
          </p:cNvPr>
          <p:cNvSpPr>
            <a:spLocks noGrp="1"/>
          </p:cNvSpPr>
          <p:nvPr>
            <p:ph idx="1"/>
          </p:nvPr>
        </p:nvSpPr>
        <p:spPr/>
        <p:txBody>
          <a:bodyPr>
            <a:normAutofit fontScale="92500" lnSpcReduction="10000"/>
          </a:bodyPr>
          <a:lstStyle/>
          <a:p>
            <a:r>
              <a:rPr lang="lv-LV" dirty="0">
                <a:solidFill>
                  <a:schemeClr val="accent1">
                    <a:lumMod val="50000"/>
                  </a:schemeClr>
                </a:solidFill>
              </a:rPr>
              <a:t>C</a:t>
            </a:r>
            <a:r>
              <a:rPr lang="en-US" dirty="0" err="1">
                <a:solidFill>
                  <a:schemeClr val="accent1">
                    <a:lumMod val="50000"/>
                  </a:schemeClr>
                </a:solidFill>
              </a:rPr>
              <a:t>apacity</a:t>
            </a:r>
            <a:r>
              <a:rPr lang="en-US" dirty="0">
                <a:solidFill>
                  <a:schemeClr val="accent1">
                    <a:lumMod val="50000"/>
                  </a:schemeClr>
                </a:solidFill>
              </a:rPr>
              <a:t> of the </a:t>
            </a:r>
            <a:r>
              <a:rPr lang="lv-LV" dirty="0">
                <a:solidFill>
                  <a:schemeClr val="accent1">
                    <a:lumMod val="50000"/>
                  </a:schemeClr>
                </a:solidFill>
              </a:rPr>
              <a:t>EU </a:t>
            </a:r>
            <a:r>
              <a:rPr lang="en-US" dirty="0">
                <a:solidFill>
                  <a:schemeClr val="accent1">
                    <a:lumMod val="50000"/>
                  </a:schemeClr>
                </a:solidFill>
              </a:rPr>
              <a:t>legislation to keep pace with scientific developments</a:t>
            </a:r>
            <a:r>
              <a:rPr lang="lv-LV" dirty="0">
                <a:solidFill>
                  <a:schemeClr val="accent1">
                    <a:lumMod val="50000"/>
                  </a:schemeClr>
                </a:solidFill>
              </a:rPr>
              <a:t> </a:t>
            </a:r>
            <a:r>
              <a:rPr lang="lv-LV" dirty="0" err="1">
                <a:solidFill>
                  <a:schemeClr val="accent1">
                    <a:lumMod val="50000"/>
                  </a:schemeClr>
                </a:solidFill>
              </a:rPr>
              <a:t>is</a:t>
            </a:r>
            <a:r>
              <a:rPr lang="lv-LV" dirty="0">
                <a:solidFill>
                  <a:schemeClr val="accent1">
                    <a:lumMod val="50000"/>
                  </a:schemeClr>
                </a:solidFill>
              </a:rPr>
              <a:t> </a:t>
            </a:r>
            <a:r>
              <a:rPr lang="lv-LV" dirty="0" err="1">
                <a:solidFill>
                  <a:schemeClr val="accent1">
                    <a:lumMod val="50000"/>
                  </a:schemeClr>
                </a:solidFill>
              </a:rPr>
              <a:t>limited</a:t>
            </a:r>
            <a:r>
              <a:rPr lang="en-US" dirty="0">
                <a:solidFill>
                  <a:schemeClr val="accent1">
                    <a:lumMod val="50000"/>
                  </a:schemeClr>
                </a:solidFill>
              </a:rPr>
              <a:t>; these cause implementation challenges and legal uncertainties</a:t>
            </a:r>
            <a:r>
              <a:rPr lang="lv-LV" dirty="0">
                <a:solidFill>
                  <a:schemeClr val="accent1">
                    <a:lumMod val="50000"/>
                  </a:schemeClr>
                </a:solidFill>
              </a:rPr>
              <a:t> </a:t>
            </a:r>
            <a:endParaRPr lang="en-US" dirty="0">
              <a:solidFill>
                <a:schemeClr val="accent1">
                  <a:lumMod val="50000"/>
                </a:schemeClr>
              </a:solidFill>
            </a:endParaRPr>
          </a:p>
          <a:p>
            <a:r>
              <a:rPr lang="lv-LV" dirty="0" err="1">
                <a:solidFill>
                  <a:schemeClr val="accent1">
                    <a:lumMod val="50000"/>
                  </a:schemeClr>
                </a:solidFill>
              </a:rPr>
              <a:t>The</a:t>
            </a:r>
            <a:r>
              <a:rPr lang="lv-LV" dirty="0">
                <a:solidFill>
                  <a:schemeClr val="accent1">
                    <a:lumMod val="50000"/>
                  </a:schemeClr>
                </a:solidFill>
              </a:rPr>
              <a:t> </a:t>
            </a:r>
            <a:r>
              <a:rPr lang="en-US" dirty="0">
                <a:solidFill>
                  <a:schemeClr val="accent1">
                    <a:lumMod val="50000"/>
                  </a:schemeClr>
                </a:solidFill>
              </a:rPr>
              <a:t>applicable legislation is not fit for purpose for some NGTs and their products</a:t>
            </a:r>
            <a:r>
              <a:rPr lang="lv-LV" dirty="0">
                <a:solidFill>
                  <a:schemeClr val="accent1">
                    <a:lumMod val="50000"/>
                  </a:schemeClr>
                </a:solidFill>
              </a:rPr>
              <a:t>, </a:t>
            </a:r>
            <a:r>
              <a:rPr lang="lv-LV" dirty="0" err="1">
                <a:solidFill>
                  <a:schemeClr val="accent1">
                    <a:lumMod val="50000"/>
                  </a:schemeClr>
                </a:solidFill>
              </a:rPr>
              <a:t>and</a:t>
            </a:r>
            <a:r>
              <a:rPr lang="lv-LV" dirty="0">
                <a:solidFill>
                  <a:schemeClr val="accent1">
                    <a:lumMod val="50000"/>
                  </a:schemeClr>
                </a:solidFill>
              </a:rPr>
              <a:t> it </a:t>
            </a:r>
            <a:r>
              <a:rPr lang="lv-LV" dirty="0" err="1">
                <a:solidFill>
                  <a:schemeClr val="accent1">
                    <a:lumMod val="50000"/>
                  </a:schemeClr>
                </a:solidFill>
              </a:rPr>
              <a:t>results</a:t>
            </a:r>
            <a:r>
              <a:rPr lang="lv-LV" dirty="0">
                <a:solidFill>
                  <a:schemeClr val="accent1">
                    <a:lumMod val="50000"/>
                  </a:schemeClr>
                </a:solidFill>
              </a:rPr>
              <a:t> in d</a:t>
            </a:r>
            <a:r>
              <a:rPr lang="en-US" dirty="0" err="1">
                <a:solidFill>
                  <a:schemeClr val="accent1">
                    <a:lumMod val="50000"/>
                  </a:schemeClr>
                </a:solidFill>
              </a:rPr>
              <a:t>ifferent</a:t>
            </a:r>
            <a:r>
              <a:rPr lang="en-US" dirty="0">
                <a:solidFill>
                  <a:schemeClr val="accent1">
                    <a:lumMod val="50000"/>
                  </a:schemeClr>
                </a:solidFill>
              </a:rPr>
              <a:t> levels of regulatory oversight to similar products with similar levels of risk, as is the case for plants conventionally bred and obtained from certain NGTs</a:t>
            </a:r>
            <a:r>
              <a:rPr lang="lv-LV" dirty="0">
                <a:solidFill>
                  <a:schemeClr val="accent1">
                    <a:lumMod val="50000"/>
                  </a:schemeClr>
                </a:solidFill>
              </a:rPr>
              <a:t> </a:t>
            </a:r>
            <a:endParaRPr lang="en-US" dirty="0">
              <a:solidFill>
                <a:schemeClr val="accent1">
                  <a:lumMod val="50000"/>
                </a:schemeClr>
              </a:solidFill>
            </a:endParaRPr>
          </a:p>
          <a:p>
            <a:r>
              <a:rPr lang="en-US" dirty="0">
                <a:solidFill>
                  <a:schemeClr val="accent1">
                    <a:lumMod val="50000"/>
                  </a:schemeClr>
                </a:solidFill>
              </a:rPr>
              <a:t>The follow up to the study should confirm whether adaptation is needed and, if so, what form it should take and which policy instruments should be used </a:t>
            </a:r>
            <a:r>
              <a:rPr lang="lv-LV" dirty="0">
                <a:solidFill>
                  <a:schemeClr val="accent1">
                    <a:lumMod val="50000"/>
                  </a:schemeClr>
                </a:solidFill>
              </a:rPr>
              <a:t>…</a:t>
            </a:r>
            <a:endParaRPr lang="en-US" dirty="0">
              <a:solidFill>
                <a:schemeClr val="accent1">
                  <a:lumMod val="50000"/>
                </a:schemeClr>
              </a:solidFill>
            </a:endParaRPr>
          </a:p>
          <a:p>
            <a:r>
              <a:rPr lang="en-US" dirty="0">
                <a:solidFill>
                  <a:schemeClr val="accent1">
                    <a:lumMod val="50000"/>
                  </a:schemeClr>
                </a:solidFill>
              </a:rPr>
              <a:t>NGT products have the potential to contribute to sustainable agri-food systems </a:t>
            </a:r>
            <a:r>
              <a:rPr lang="lv-LV" dirty="0">
                <a:solidFill>
                  <a:schemeClr val="accent1">
                    <a:lumMod val="50000"/>
                  </a:schemeClr>
                </a:solidFill>
              </a:rPr>
              <a:t>(</a:t>
            </a:r>
            <a:r>
              <a:rPr lang="en-US" dirty="0">
                <a:solidFill>
                  <a:schemeClr val="accent1">
                    <a:lumMod val="50000"/>
                  </a:schemeClr>
                </a:solidFill>
              </a:rPr>
              <a:t>European Green Deal</a:t>
            </a:r>
            <a:r>
              <a:rPr lang="lv-LV" dirty="0">
                <a:solidFill>
                  <a:schemeClr val="accent1">
                    <a:lumMod val="50000"/>
                  </a:schemeClr>
                </a:solidFill>
              </a:rPr>
              <a:t> </a:t>
            </a:r>
            <a:r>
              <a:rPr lang="en-US" dirty="0">
                <a:solidFill>
                  <a:schemeClr val="accent1">
                    <a:lumMod val="50000"/>
                  </a:schemeClr>
                </a:solidFill>
              </a:rPr>
              <a:t>and Farm to Fork Strategy</a:t>
            </a:r>
            <a:r>
              <a:rPr lang="lv-LV" dirty="0">
                <a:solidFill>
                  <a:schemeClr val="accent1">
                    <a:lumMod val="50000"/>
                  </a:schemeClr>
                </a:solidFill>
              </a:rPr>
              <a:t>)</a:t>
            </a:r>
            <a:r>
              <a:rPr lang="en-US" dirty="0">
                <a:solidFill>
                  <a:schemeClr val="accent1">
                    <a:lumMod val="50000"/>
                  </a:schemeClr>
                </a:solidFill>
              </a:rPr>
              <a:t>. NGT applications </a:t>
            </a:r>
            <a:r>
              <a:rPr lang="lv-LV" dirty="0" err="1">
                <a:solidFill>
                  <a:schemeClr val="accent1">
                    <a:lumMod val="50000"/>
                  </a:schemeClr>
                </a:solidFill>
              </a:rPr>
              <a:t>need</a:t>
            </a:r>
            <a:r>
              <a:rPr lang="en-US" dirty="0">
                <a:solidFill>
                  <a:schemeClr val="accent1">
                    <a:lumMod val="50000"/>
                  </a:schemeClr>
                </a:solidFill>
              </a:rPr>
              <a:t> not undermine other aspects of sustainable food production, e.g. as regards organic agriculture</a:t>
            </a:r>
          </a:p>
          <a:p>
            <a:r>
              <a:rPr lang="en-US" dirty="0">
                <a:solidFill>
                  <a:schemeClr val="accent1">
                    <a:lumMod val="50000"/>
                  </a:schemeClr>
                </a:solidFill>
              </a:rPr>
              <a:t>Future policy action </a:t>
            </a:r>
            <a:r>
              <a:rPr lang="lv-LV" dirty="0" err="1">
                <a:solidFill>
                  <a:schemeClr val="accent1">
                    <a:lumMod val="50000"/>
                  </a:schemeClr>
                </a:solidFill>
              </a:rPr>
              <a:t>must</a:t>
            </a:r>
            <a:r>
              <a:rPr lang="lv-LV" dirty="0">
                <a:solidFill>
                  <a:schemeClr val="accent1">
                    <a:lumMod val="50000"/>
                  </a:schemeClr>
                </a:solidFill>
              </a:rPr>
              <a:t> </a:t>
            </a:r>
            <a:r>
              <a:rPr lang="en-US" dirty="0">
                <a:solidFill>
                  <a:schemeClr val="accent1">
                    <a:lumMod val="50000"/>
                  </a:schemeClr>
                </a:solidFill>
              </a:rPr>
              <a:t>address knowledge gaps and limitations identified in </a:t>
            </a:r>
            <a:r>
              <a:rPr lang="lv-LV" dirty="0" err="1">
                <a:solidFill>
                  <a:schemeClr val="accent1">
                    <a:lumMod val="50000"/>
                  </a:schemeClr>
                </a:solidFill>
              </a:rPr>
              <a:t>the</a:t>
            </a:r>
            <a:r>
              <a:rPr lang="en-US" dirty="0">
                <a:solidFill>
                  <a:schemeClr val="accent1">
                    <a:lumMod val="50000"/>
                  </a:schemeClr>
                </a:solidFill>
              </a:rPr>
              <a:t> study</a:t>
            </a:r>
            <a:r>
              <a:rPr lang="lv-LV" dirty="0">
                <a:solidFill>
                  <a:schemeClr val="accent1">
                    <a:lumMod val="50000"/>
                  </a:schemeClr>
                </a:solidFill>
              </a:rPr>
              <a:t>. M</a:t>
            </a:r>
            <a:r>
              <a:rPr lang="en-US" dirty="0">
                <a:solidFill>
                  <a:schemeClr val="accent1">
                    <a:lumMod val="50000"/>
                  </a:schemeClr>
                </a:solidFill>
              </a:rPr>
              <a:t>ore engage</a:t>
            </a:r>
            <a:r>
              <a:rPr lang="lv-LV" dirty="0" err="1">
                <a:solidFill>
                  <a:schemeClr val="accent1">
                    <a:lumMod val="50000"/>
                  </a:schemeClr>
                </a:solidFill>
              </a:rPr>
              <a:t>ment</a:t>
            </a:r>
            <a:r>
              <a:rPr lang="en-US" dirty="0">
                <a:solidFill>
                  <a:schemeClr val="accent1">
                    <a:lumMod val="50000"/>
                  </a:schemeClr>
                </a:solidFill>
              </a:rPr>
              <a:t> with the public on NGTs </a:t>
            </a:r>
            <a:r>
              <a:rPr lang="lv-LV" dirty="0" err="1">
                <a:solidFill>
                  <a:schemeClr val="accent1">
                    <a:lumMod val="50000"/>
                  </a:schemeClr>
                </a:solidFill>
              </a:rPr>
              <a:t>required</a:t>
            </a:r>
            <a:r>
              <a:rPr lang="lv-LV" dirty="0">
                <a:solidFill>
                  <a:schemeClr val="accent1">
                    <a:lumMod val="50000"/>
                  </a:schemeClr>
                </a:solidFill>
              </a:rPr>
              <a:t> </a:t>
            </a:r>
          </a:p>
        </p:txBody>
      </p:sp>
      <p:sp>
        <p:nvSpPr>
          <p:cNvPr id="4" name="Date Placeholder 3">
            <a:extLst>
              <a:ext uri="{FF2B5EF4-FFF2-40B4-BE49-F238E27FC236}">
                <a16:creationId xmlns:a16="http://schemas.microsoft.com/office/drawing/2014/main" id="{67D16B58-53F6-4E74-A448-EBF34B36FB13}"/>
              </a:ext>
            </a:extLst>
          </p:cNvPr>
          <p:cNvSpPr>
            <a:spLocks noGrp="1"/>
          </p:cNvSpPr>
          <p:nvPr>
            <p:ph type="dt" sz="half" idx="10"/>
          </p:nvPr>
        </p:nvSpPr>
        <p:spPr/>
        <p:txBody>
          <a:bodyPr/>
          <a:lstStyle/>
          <a:p>
            <a:r>
              <a:rPr lang="en-US"/>
              <a:t>08.10.2021</a:t>
            </a:r>
            <a:endParaRPr lang="lv-LV"/>
          </a:p>
        </p:txBody>
      </p:sp>
      <p:sp>
        <p:nvSpPr>
          <p:cNvPr id="5" name="Slide Number Placeholder 4">
            <a:extLst>
              <a:ext uri="{FF2B5EF4-FFF2-40B4-BE49-F238E27FC236}">
                <a16:creationId xmlns:a16="http://schemas.microsoft.com/office/drawing/2014/main" id="{35D6C1AC-C628-44E6-B93E-6E6BF14F1BE3}"/>
              </a:ext>
            </a:extLst>
          </p:cNvPr>
          <p:cNvSpPr>
            <a:spLocks noGrp="1"/>
          </p:cNvSpPr>
          <p:nvPr>
            <p:ph type="sldNum" sz="quarter" idx="12"/>
          </p:nvPr>
        </p:nvSpPr>
        <p:spPr/>
        <p:txBody>
          <a:bodyPr/>
          <a:lstStyle/>
          <a:p>
            <a:fld id="{DF4E16B0-9F2A-42DD-9B03-3163A3CDF6CC}" type="slidenum">
              <a:rPr lang="lv-LV" smtClean="0"/>
              <a:t>30</a:t>
            </a:fld>
            <a:endParaRPr lang="lv-LV"/>
          </a:p>
        </p:txBody>
      </p:sp>
      <p:sp>
        <p:nvSpPr>
          <p:cNvPr id="6" name="TextBox 5">
            <a:extLst>
              <a:ext uri="{FF2B5EF4-FFF2-40B4-BE49-F238E27FC236}">
                <a16:creationId xmlns:a16="http://schemas.microsoft.com/office/drawing/2014/main" id="{2A0B6053-1634-414C-81C4-53407382044E}"/>
              </a:ext>
            </a:extLst>
          </p:cNvPr>
          <p:cNvSpPr txBox="1"/>
          <p:nvPr/>
        </p:nvSpPr>
        <p:spPr>
          <a:xfrm>
            <a:off x="1142996" y="5879663"/>
            <a:ext cx="10738623" cy="307777"/>
          </a:xfrm>
          <a:prstGeom prst="rect">
            <a:avLst/>
          </a:prstGeom>
          <a:noFill/>
        </p:spPr>
        <p:txBody>
          <a:bodyPr wrap="square">
            <a:spAutoFit/>
          </a:bodyPr>
          <a:lstStyle/>
          <a:p>
            <a:r>
              <a:rPr lang="en-US" sz="1400" dirty="0">
                <a:solidFill>
                  <a:schemeClr val="accent1">
                    <a:lumMod val="50000"/>
                  </a:schemeClr>
                </a:solidFill>
              </a:rPr>
              <a:t>https://ec.europa.eu/food/plants/genetically-modified-organisms/new-techniques-biotechnology/ec-study-new-genomic-techniques_en</a:t>
            </a:r>
          </a:p>
        </p:txBody>
      </p:sp>
      <p:pic>
        <p:nvPicPr>
          <p:cNvPr id="7" name="Picture 6">
            <a:extLst>
              <a:ext uri="{FF2B5EF4-FFF2-40B4-BE49-F238E27FC236}">
                <a16:creationId xmlns:a16="http://schemas.microsoft.com/office/drawing/2014/main" id="{C1B1B387-6A04-462C-A9F8-FC741F96FADD}"/>
              </a:ext>
            </a:extLst>
          </p:cNvPr>
          <p:cNvPicPr>
            <a:picLocks noChangeAspect="1"/>
          </p:cNvPicPr>
          <p:nvPr/>
        </p:nvPicPr>
        <p:blipFill>
          <a:blip r:embed="rId3"/>
          <a:stretch>
            <a:fillRect/>
          </a:stretch>
        </p:blipFill>
        <p:spPr>
          <a:xfrm>
            <a:off x="192278" y="196451"/>
            <a:ext cx="1901435" cy="1438752"/>
          </a:xfrm>
          <a:prstGeom prst="rect">
            <a:avLst/>
          </a:prstGeom>
        </p:spPr>
      </p:pic>
      <p:pic>
        <p:nvPicPr>
          <p:cNvPr id="8" name="Picture 7">
            <a:extLst>
              <a:ext uri="{FF2B5EF4-FFF2-40B4-BE49-F238E27FC236}">
                <a16:creationId xmlns:a16="http://schemas.microsoft.com/office/drawing/2014/main" id="{3A332BB1-D4DE-4204-9845-57665B73B260}"/>
              </a:ext>
            </a:extLst>
          </p:cNvPr>
          <p:cNvPicPr>
            <a:picLocks noChangeAspect="1"/>
          </p:cNvPicPr>
          <p:nvPr/>
        </p:nvPicPr>
        <p:blipFill>
          <a:blip r:embed="rId4"/>
          <a:stretch>
            <a:fillRect/>
          </a:stretch>
        </p:blipFill>
        <p:spPr>
          <a:xfrm>
            <a:off x="10407338" y="411521"/>
            <a:ext cx="1313607" cy="1008612"/>
          </a:xfrm>
          <a:prstGeom prst="rect">
            <a:avLst/>
          </a:prstGeom>
        </p:spPr>
      </p:pic>
    </p:spTree>
    <p:extLst>
      <p:ext uri="{BB962C8B-B14F-4D97-AF65-F5344CB8AC3E}">
        <p14:creationId xmlns:p14="http://schemas.microsoft.com/office/powerpoint/2010/main" val="2390073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515016C9-CF51-43E0-A306-E3F571BBC643}"/>
              </a:ext>
            </a:extLst>
          </p:cNvPr>
          <p:cNvSpPr>
            <a:spLocks noGrp="1"/>
          </p:cNvSpPr>
          <p:nvPr>
            <p:ph type="title"/>
          </p:nvPr>
        </p:nvSpPr>
        <p:spPr>
          <a:xfrm>
            <a:off x="2093712" y="609600"/>
            <a:ext cx="8924807" cy="1356360"/>
          </a:xfrm>
        </p:spPr>
        <p:txBody>
          <a:bodyPr/>
          <a:lstStyle/>
          <a:p>
            <a:r>
              <a:rPr lang="lv-LV" dirty="0" err="1">
                <a:solidFill>
                  <a:schemeClr val="accent1">
                    <a:lumMod val="50000"/>
                  </a:schemeClr>
                </a:solidFill>
              </a:rPr>
              <a:t>Conclusions</a:t>
            </a:r>
            <a:r>
              <a:rPr lang="lv-LV" dirty="0">
                <a:solidFill>
                  <a:schemeClr val="accent1">
                    <a:lumMod val="50000"/>
                  </a:schemeClr>
                </a:solidFill>
              </a:rPr>
              <a:t> </a:t>
            </a:r>
          </a:p>
        </p:txBody>
      </p:sp>
      <p:sp>
        <p:nvSpPr>
          <p:cNvPr id="2" name="Satura vietturis 1">
            <a:extLst>
              <a:ext uri="{FF2B5EF4-FFF2-40B4-BE49-F238E27FC236}">
                <a16:creationId xmlns:a16="http://schemas.microsoft.com/office/drawing/2014/main" id="{A5CC05D3-31BD-4140-9DB9-04ABDE93A8D9}"/>
              </a:ext>
            </a:extLst>
          </p:cNvPr>
          <p:cNvSpPr>
            <a:spLocks noGrp="1"/>
          </p:cNvSpPr>
          <p:nvPr>
            <p:ph idx="1"/>
          </p:nvPr>
        </p:nvSpPr>
        <p:spPr/>
        <p:txBody>
          <a:bodyPr>
            <a:normAutofit/>
          </a:bodyPr>
          <a:lstStyle/>
          <a:p>
            <a:r>
              <a:rPr lang="lv-LV" dirty="0" err="1">
                <a:solidFill>
                  <a:schemeClr val="accent1">
                    <a:lumMod val="50000"/>
                  </a:schemeClr>
                </a:solidFill>
              </a:rPr>
              <a:t>Genome</a:t>
            </a:r>
            <a:r>
              <a:rPr lang="lv-LV" dirty="0">
                <a:solidFill>
                  <a:schemeClr val="accent1">
                    <a:lumMod val="50000"/>
                  </a:schemeClr>
                </a:solidFill>
              </a:rPr>
              <a:t> </a:t>
            </a:r>
            <a:r>
              <a:rPr lang="lv-LV" dirty="0" err="1">
                <a:solidFill>
                  <a:schemeClr val="accent1">
                    <a:lumMod val="50000"/>
                  </a:schemeClr>
                </a:solidFill>
              </a:rPr>
              <a:t>edited</a:t>
            </a:r>
            <a:r>
              <a:rPr lang="lv-LV" dirty="0">
                <a:solidFill>
                  <a:schemeClr val="accent1">
                    <a:lumMod val="50000"/>
                  </a:schemeClr>
                </a:solidFill>
              </a:rPr>
              <a:t> </a:t>
            </a:r>
            <a:r>
              <a:rPr lang="lv-LV" dirty="0" err="1">
                <a:solidFill>
                  <a:schemeClr val="accent1">
                    <a:lumMod val="50000"/>
                  </a:schemeClr>
                </a:solidFill>
              </a:rPr>
              <a:t>perennial</a:t>
            </a:r>
            <a:r>
              <a:rPr lang="lv-LV" dirty="0">
                <a:solidFill>
                  <a:schemeClr val="accent1">
                    <a:lumMod val="50000"/>
                  </a:schemeClr>
                </a:solidFill>
              </a:rPr>
              <a:t> </a:t>
            </a:r>
            <a:r>
              <a:rPr lang="lv-LV" dirty="0" err="1">
                <a:solidFill>
                  <a:schemeClr val="accent1">
                    <a:lumMod val="50000"/>
                  </a:schemeClr>
                </a:solidFill>
              </a:rPr>
              <a:t>ryegrass</a:t>
            </a:r>
            <a:r>
              <a:rPr lang="lv-LV" dirty="0">
                <a:solidFill>
                  <a:schemeClr val="accent1">
                    <a:lumMod val="50000"/>
                  </a:schemeClr>
                </a:solidFill>
              </a:rPr>
              <a:t> </a:t>
            </a:r>
            <a:r>
              <a:rPr lang="lv-LV" dirty="0" err="1">
                <a:solidFill>
                  <a:schemeClr val="accent1">
                    <a:lumMod val="50000"/>
                  </a:schemeClr>
                </a:solidFill>
              </a:rPr>
              <a:t>plants</a:t>
            </a:r>
            <a:r>
              <a:rPr lang="lv-LV" dirty="0">
                <a:solidFill>
                  <a:schemeClr val="accent1">
                    <a:lumMod val="50000"/>
                  </a:schemeClr>
                </a:solidFill>
              </a:rPr>
              <a:t> </a:t>
            </a:r>
            <a:r>
              <a:rPr lang="lv-LV" dirty="0" err="1">
                <a:solidFill>
                  <a:schemeClr val="accent1">
                    <a:lumMod val="50000"/>
                  </a:schemeClr>
                </a:solidFill>
              </a:rPr>
              <a:t>will</a:t>
            </a:r>
            <a:r>
              <a:rPr lang="lv-LV" dirty="0">
                <a:solidFill>
                  <a:schemeClr val="accent1">
                    <a:lumMod val="50000"/>
                  </a:schemeClr>
                </a:solidFill>
              </a:rPr>
              <a:t> </a:t>
            </a:r>
            <a:r>
              <a:rPr lang="lv-LV" dirty="0" err="1">
                <a:solidFill>
                  <a:schemeClr val="accent1">
                    <a:lumMod val="50000"/>
                  </a:schemeClr>
                </a:solidFill>
              </a:rPr>
              <a:t>be</a:t>
            </a:r>
            <a:r>
              <a:rPr lang="lv-LV" dirty="0">
                <a:solidFill>
                  <a:schemeClr val="accent1">
                    <a:lumMod val="50000"/>
                  </a:schemeClr>
                </a:solidFill>
              </a:rPr>
              <a:t> </a:t>
            </a:r>
            <a:r>
              <a:rPr lang="lv-LV" dirty="0" err="1">
                <a:solidFill>
                  <a:schemeClr val="accent1">
                    <a:lumMod val="50000"/>
                  </a:schemeClr>
                </a:solidFill>
              </a:rPr>
              <a:t>useful</a:t>
            </a:r>
            <a:r>
              <a:rPr lang="lv-LV" dirty="0">
                <a:solidFill>
                  <a:schemeClr val="accent1">
                    <a:lumMod val="50000"/>
                  </a:schemeClr>
                </a:solidFill>
              </a:rPr>
              <a:t> </a:t>
            </a:r>
            <a:r>
              <a:rPr lang="lv-LV" dirty="0" err="1">
                <a:solidFill>
                  <a:schemeClr val="accent1">
                    <a:lumMod val="50000"/>
                  </a:schemeClr>
                </a:solidFill>
              </a:rPr>
              <a:t>tools</a:t>
            </a:r>
            <a:r>
              <a:rPr lang="lv-LV" dirty="0">
                <a:solidFill>
                  <a:schemeClr val="accent1">
                    <a:lumMod val="50000"/>
                  </a:schemeClr>
                </a:solidFill>
              </a:rPr>
              <a:t> </a:t>
            </a:r>
            <a:r>
              <a:rPr lang="lv-LV" dirty="0" err="1">
                <a:solidFill>
                  <a:schemeClr val="accent1">
                    <a:lumMod val="50000"/>
                  </a:schemeClr>
                </a:solidFill>
              </a:rPr>
              <a:t>for</a:t>
            </a:r>
            <a:r>
              <a:rPr lang="lv-LV" dirty="0">
                <a:solidFill>
                  <a:schemeClr val="accent1">
                    <a:lumMod val="50000"/>
                  </a:schemeClr>
                </a:solidFill>
              </a:rPr>
              <a:t> </a:t>
            </a:r>
            <a:r>
              <a:rPr lang="lv-LV" dirty="0" err="1">
                <a:solidFill>
                  <a:schemeClr val="accent1">
                    <a:lumMod val="50000"/>
                  </a:schemeClr>
                </a:solidFill>
              </a:rPr>
              <a:t>understanding</a:t>
            </a:r>
            <a:r>
              <a:rPr lang="lv-LV" dirty="0">
                <a:solidFill>
                  <a:schemeClr val="accent1">
                    <a:lumMod val="50000"/>
                  </a:schemeClr>
                </a:solidFill>
              </a:rPr>
              <a:t> </a:t>
            </a:r>
            <a:r>
              <a:rPr lang="lv-LV" dirty="0" err="1">
                <a:solidFill>
                  <a:schemeClr val="accent1">
                    <a:lumMod val="50000"/>
                  </a:schemeClr>
                </a:solidFill>
              </a:rPr>
              <a:t>mechanisms</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lv-LV" dirty="0" err="1">
                <a:solidFill>
                  <a:schemeClr val="accent1">
                    <a:lumMod val="50000"/>
                  </a:schemeClr>
                </a:solidFill>
              </a:rPr>
              <a:t>abiotic</a:t>
            </a:r>
            <a:r>
              <a:rPr lang="lv-LV" dirty="0">
                <a:solidFill>
                  <a:schemeClr val="accent1">
                    <a:lumMod val="50000"/>
                  </a:schemeClr>
                </a:solidFill>
              </a:rPr>
              <a:t> stress tolerance in </a:t>
            </a:r>
            <a:r>
              <a:rPr lang="lv-LV" dirty="0" err="1">
                <a:solidFill>
                  <a:schemeClr val="accent1">
                    <a:lumMod val="50000"/>
                  </a:schemeClr>
                </a:solidFill>
              </a:rPr>
              <a:t>this</a:t>
            </a:r>
            <a:r>
              <a:rPr lang="lv-LV" dirty="0">
                <a:solidFill>
                  <a:schemeClr val="accent1">
                    <a:lumMod val="50000"/>
                  </a:schemeClr>
                </a:solidFill>
              </a:rPr>
              <a:t> </a:t>
            </a:r>
            <a:r>
              <a:rPr lang="lv-LV" dirty="0" err="1">
                <a:solidFill>
                  <a:schemeClr val="accent1">
                    <a:lumMod val="50000"/>
                  </a:schemeClr>
                </a:solidFill>
              </a:rPr>
              <a:t>crop</a:t>
            </a:r>
            <a:r>
              <a:rPr lang="lv-LV" dirty="0">
                <a:solidFill>
                  <a:schemeClr val="accent1">
                    <a:lumMod val="50000"/>
                  </a:schemeClr>
                </a:solidFill>
              </a:rPr>
              <a:t> </a:t>
            </a:r>
            <a:r>
              <a:rPr lang="lv-LV" dirty="0" err="1">
                <a:solidFill>
                  <a:schemeClr val="accent1">
                    <a:lumMod val="50000"/>
                  </a:schemeClr>
                </a:solidFill>
              </a:rPr>
              <a:t>plant</a:t>
            </a:r>
            <a:r>
              <a:rPr lang="lv-LV" dirty="0">
                <a:solidFill>
                  <a:schemeClr val="accent1">
                    <a:lumMod val="50000"/>
                  </a:schemeClr>
                </a:solidFill>
              </a:rPr>
              <a:t> </a:t>
            </a:r>
          </a:p>
          <a:p>
            <a:r>
              <a:rPr lang="lv-LV" dirty="0" err="1">
                <a:solidFill>
                  <a:schemeClr val="accent1">
                    <a:lumMod val="50000"/>
                  </a:schemeClr>
                </a:solidFill>
              </a:rPr>
              <a:t>Genome</a:t>
            </a:r>
            <a:r>
              <a:rPr lang="lv-LV" dirty="0">
                <a:solidFill>
                  <a:schemeClr val="accent1">
                    <a:lumMod val="50000"/>
                  </a:schemeClr>
                </a:solidFill>
              </a:rPr>
              <a:t> </a:t>
            </a:r>
            <a:r>
              <a:rPr lang="lv-LV" dirty="0" err="1">
                <a:solidFill>
                  <a:schemeClr val="accent1">
                    <a:lumMod val="50000"/>
                  </a:schemeClr>
                </a:solidFill>
              </a:rPr>
              <a:t>edited</a:t>
            </a:r>
            <a:r>
              <a:rPr lang="lv-LV" dirty="0">
                <a:solidFill>
                  <a:schemeClr val="accent1">
                    <a:lumMod val="50000"/>
                  </a:schemeClr>
                </a:solidFill>
              </a:rPr>
              <a:t> </a:t>
            </a:r>
            <a:r>
              <a:rPr lang="lv-LV" dirty="0" err="1">
                <a:solidFill>
                  <a:schemeClr val="accent1">
                    <a:lumMod val="50000"/>
                  </a:schemeClr>
                </a:solidFill>
              </a:rPr>
              <a:t>plants</a:t>
            </a:r>
            <a:r>
              <a:rPr lang="lv-LV" dirty="0">
                <a:solidFill>
                  <a:schemeClr val="accent1">
                    <a:lumMod val="50000"/>
                  </a:schemeClr>
                </a:solidFill>
              </a:rPr>
              <a:t> </a:t>
            </a:r>
            <a:r>
              <a:rPr lang="lv-LV" dirty="0" err="1">
                <a:solidFill>
                  <a:schemeClr val="accent1">
                    <a:lumMod val="50000"/>
                  </a:schemeClr>
                </a:solidFill>
              </a:rPr>
              <a:t>will</a:t>
            </a:r>
            <a:r>
              <a:rPr lang="lv-LV" dirty="0">
                <a:solidFill>
                  <a:schemeClr val="accent1">
                    <a:lumMod val="50000"/>
                  </a:schemeClr>
                </a:solidFill>
              </a:rPr>
              <a:t> </a:t>
            </a:r>
            <a:r>
              <a:rPr lang="lv-LV" dirty="0" err="1">
                <a:solidFill>
                  <a:schemeClr val="accent1">
                    <a:lumMod val="50000"/>
                  </a:schemeClr>
                </a:solidFill>
              </a:rPr>
              <a:t>be</a:t>
            </a:r>
            <a:r>
              <a:rPr lang="lv-LV" dirty="0">
                <a:solidFill>
                  <a:schemeClr val="accent1">
                    <a:lumMod val="50000"/>
                  </a:schemeClr>
                </a:solidFill>
              </a:rPr>
              <a:t> </a:t>
            </a:r>
            <a:r>
              <a:rPr lang="lv-LV" dirty="0" err="1">
                <a:solidFill>
                  <a:schemeClr val="accent1">
                    <a:lumMod val="50000"/>
                  </a:schemeClr>
                </a:solidFill>
              </a:rPr>
              <a:t>considered</a:t>
            </a:r>
            <a:r>
              <a:rPr lang="lv-LV" dirty="0">
                <a:solidFill>
                  <a:schemeClr val="accent1">
                    <a:lumMod val="50000"/>
                  </a:schemeClr>
                </a:solidFill>
              </a:rPr>
              <a:t> </a:t>
            </a:r>
            <a:r>
              <a:rPr lang="lv-LV" dirty="0" err="1">
                <a:solidFill>
                  <a:schemeClr val="accent1">
                    <a:lumMod val="50000"/>
                  </a:schemeClr>
                </a:solidFill>
              </a:rPr>
              <a:t>as</a:t>
            </a:r>
            <a:r>
              <a:rPr lang="lv-LV" dirty="0">
                <a:solidFill>
                  <a:schemeClr val="accent1">
                    <a:lumMod val="50000"/>
                  </a:schemeClr>
                </a:solidFill>
              </a:rPr>
              <a:t> </a:t>
            </a:r>
            <a:r>
              <a:rPr lang="lv-LV" dirty="0" err="1">
                <a:solidFill>
                  <a:schemeClr val="accent1">
                    <a:lumMod val="50000"/>
                  </a:schemeClr>
                </a:solidFill>
              </a:rPr>
              <a:t>GMOs</a:t>
            </a:r>
            <a:r>
              <a:rPr lang="lv-LV" dirty="0">
                <a:solidFill>
                  <a:schemeClr val="accent1">
                    <a:lumMod val="50000"/>
                  </a:schemeClr>
                </a:solidFill>
              </a:rPr>
              <a:t> in </a:t>
            </a:r>
            <a:r>
              <a:rPr lang="lv-LV" dirty="0" err="1">
                <a:solidFill>
                  <a:schemeClr val="accent1">
                    <a:lumMod val="50000"/>
                  </a:schemeClr>
                </a:solidFill>
              </a:rPr>
              <a:t>the</a:t>
            </a:r>
            <a:r>
              <a:rPr lang="lv-LV" dirty="0">
                <a:solidFill>
                  <a:schemeClr val="accent1">
                    <a:lumMod val="50000"/>
                  </a:schemeClr>
                </a:solidFill>
              </a:rPr>
              <a:t> EU; </a:t>
            </a:r>
            <a:r>
              <a:rPr lang="lv-LV" dirty="0" err="1">
                <a:solidFill>
                  <a:schemeClr val="accent1">
                    <a:lumMod val="50000"/>
                  </a:schemeClr>
                </a:solidFill>
              </a:rPr>
              <a:t>however</a:t>
            </a:r>
            <a:r>
              <a:rPr lang="lv-LV" dirty="0">
                <a:solidFill>
                  <a:schemeClr val="accent1">
                    <a:lumMod val="50000"/>
                  </a:schemeClr>
                </a:solidFill>
              </a:rPr>
              <a:t>, </a:t>
            </a:r>
            <a:r>
              <a:rPr lang="lv-LV" dirty="0" err="1">
                <a:solidFill>
                  <a:schemeClr val="accent1">
                    <a:lumMod val="50000"/>
                  </a:schemeClr>
                </a:solidFill>
              </a:rPr>
              <a:t>the</a:t>
            </a:r>
            <a:r>
              <a:rPr lang="lv-LV" dirty="0">
                <a:solidFill>
                  <a:schemeClr val="accent1">
                    <a:lumMod val="50000"/>
                  </a:schemeClr>
                </a:solidFill>
              </a:rPr>
              <a:t> </a:t>
            </a:r>
            <a:r>
              <a:rPr lang="lv-LV" dirty="0" err="1">
                <a:solidFill>
                  <a:schemeClr val="accent1">
                    <a:lumMod val="50000"/>
                  </a:schemeClr>
                </a:solidFill>
              </a:rPr>
              <a:t>knowledge</a:t>
            </a:r>
            <a:r>
              <a:rPr lang="lv-LV" dirty="0">
                <a:solidFill>
                  <a:schemeClr val="accent1">
                    <a:lumMod val="50000"/>
                  </a:schemeClr>
                </a:solidFill>
              </a:rPr>
              <a:t> </a:t>
            </a:r>
            <a:r>
              <a:rPr lang="lv-LV" dirty="0" err="1">
                <a:solidFill>
                  <a:schemeClr val="accent1">
                    <a:lumMod val="50000"/>
                  </a:schemeClr>
                </a:solidFill>
              </a:rPr>
              <a:t>on</a:t>
            </a:r>
            <a:r>
              <a:rPr lang="lv-LV" dirty="0">
                <a:solidFill>
                  <a:schemeClr val="accent1">
                    <a:lumMod val="50000"/>
                  </a:schemeClr>
                </a:solidFill>
              </a:rPr>
              <a:t> </a:t>
            </a:r>
            <a:r>
              <a:rPr lang="lv-LV" dirty="0" err="1">
                <a:solidFill>
                  <a:schemeClr val="accent1">
                    <a:lumMod val="50000"/>
                  </a:schemeClr>
                </a:solidFill>
              </a:rPr>
              <a:t>gene</a:t>
            </a:r>
            <a:r>
              <a:rPr lang="lv-LV" dirty="0">
                <a:solidFill>
                  <a:schemeClr val="accent1">
                    <a:lumMod val="50000"/>
                  </a:schemeClr>
                </a:solidFill>
              </a:rPr>
              <a:t> </a:t>
            </a:r>
            <a:r>
              <a:rPr lang="lv-LV" dirty="0" err="1">
                <a:solidFill>
                  <a:schemeClr val="accent1">
                    <a:lumMod val="50000"/>
                  </a:schemeClr>
                </a:solidFill>
              </a:rPr>
              <a:t>function</a:t>
            </a:r>
            <a:r>
              <a:rPr lang="lv-LV" dirty="0">
                <a:solidFill>
                  <a:schemeClr val="accent1">
                    <a:lumMod val="50000"/>
                  </a:schemeClr>
                </a:solidFill>
              </a:rPr>
              <a:t> </a:t>
            </a:r>
            <a:r>
              <a:rPr lang="lv-LV" dirty="0" err="1">
                <a:solidFill>
                  <a:schemeClr val="accent1">
                    <a:lumMod val="50000"/>
                  </a:schemeClr>
                </a:solidFill>
              </a:rPr>
              <a:t>will</a:t>
            </a:r>
            <a:r>
              <a:rPr lang="lv-LV" dirty="0">
                <a:solidFill>
                  <a:schemeClr val="accent1">
                    <a:lumMod val="50000"/>
                  </a:schemeClr>
                </a:solidFill>
              </a:rPr>
              <a:t> </a:t>
            </a:r>
            <a:r>
              <a:rPr lang="lv-LV" dirty="0" err="1">
                <a:solidFill>
                  <a:schemeClr val="accent1">
                    <a:lumMod val="50000"/>
                  </a:schemeClr>
                </a:solidFill>
              </a:rPr>
              <a:t>provide</a:t>
            </a:r>
            <a:r>
              <a:rPr lang="lv-LV" dirty="0">
                <a:solidFill>
                  <a:schemeClr val="accent1">
                    <a:lumMod val="50000"/>
                  </a:schemeClr>
                </a:solidFill>
              </a:rPr>
              <a:t> </a:t>
            </a:r>
            <a:r>
              <a:rPr lang="lv-LV" dirty="0" err="1">
                <a:solidFill>
                  <a:schemeClr val="accent1">
                    <a:lumMod val="50000"/>
                  </a:schemeClr>
                </a:solidFill>
              </a:rPr>
              <a:t>insights</a:t>
            </a:r>
            <a:r>
              <a:rPr lang="lv-LV" dirty="0">
                <a:solidFill>
                  <a:schemeClr val="accent1">
                    <a:lumMod val="50000"/>
                  </a:schemeClr>
                </a:solidFill>
              </a:rPr>
              <a:t> in </a:t>
            </a:r>
            <a:r>
              <a:rPr lang="lv-LV" dirty="0" err="1">
                <a:solidFill>
                  <a:schemeClr val="accent1">
                    <a:lumMod val="50000"/>
                  </a:schemeClr>
                </a:solidFill>
              </a:rPr>
              <a:t>the</a:t>
            </a:r>
            <a:r>
              <a:rPr lang="lv-LV" dirty="0">
                <a:solidFill>
                  <a:schemeClr val="accent1">
                    <a:lumMod val="50000"/>
                  </a:schemeClr>
                </a:solidFill>
              </a:rPr>
              <a:t> </a:t>
            </a:r>
            <a:r>
              <a:rPr lang="lv-LV" dirty="0" err="1">
                <a:solidFill>
                  <a:schemeClr val="accent1">
                    <a:lumMod val="50000"/>
                  </a:schemeClr>
                </a:solidFill>
              </a:rPr>
              <a:t>mechanisms</a:t>
            </a:r>
            <a:r>
              <a:rPr lang="lv-LV" dirty="0">
                <a:solidFill>
                  <a:schemeClr val="accent1">
                    <a:lumMod val="50000"/>
                  </a:schemeClr>
                </a:solidFill>
              </a:rPr>
              <a:t> </a:t>
            </a:r>
            <a:r>
              <a:rPr lang="lv-LV" dirty="0" err="1">
                <a:solidFill>
                  <a:schemeClr val="accent1">
                    <a:lumMod val="50000"/>
                  </a:schemeClr>
                </a:solidFill>
              </a:rPr>
              <a:t>of</a:t>
            </a:r>
            <a:r>
              <a:rPr lang="lv-LV" dirty="0">
                <a:solidFill>
                  <a:schemeClr val="accent1">
                    <a:lumMod val="50000"/>
                  </a:schemeClr>
                </a:solidFill>
              </a:rPr>
              <a:t> </a:t>
            </a:r>
            <a:r>
              <a:rPr lang="lv-LV" dirty="0" err="1">
                <a:solidFill>
                  <a:schemeClr val="accent1">
                    <a:lumMod val="50000"/>
                  </a:schemeClr>
                </a:solidFill>
              </a:rPr>
              <a:t>freezing</a:t>
            </a:r>
            <a:r>
              <a:rPr lang="lv-LV" dirty="0">
                <a:solidFill>
                  <a:schemeClr val="accent1">
                    <a:lumMod val="50000"/>
                  </a:schemeClr>
                </a:solidFill>
              </a:rPr>
              <a:t> </a:t>
            </a:r>
            <a:r>
              <a:rPr lang="lv-LV" dirty="0" err="1">
                <a:solidFill>
                  <a:schemeClr val="accent1">
                    <a:lumMod val="50000"/>
                  </a:schemeClr>
                </a:solidFill>
              </a:rPr>
              <a:t>and</a:t>
            </a:r>
            <a:r>
              <a:rPr lang="lv-LV" dirty="0">
                <a:solidFill>
                  <a:schemeClr val="accent1">
                    <a:lumMod val="50000"/>
                  </a:schemeClr>
                </a:solidFill>
              </a:rPr>
              <a:t> </a:t>
            </a:r>
            <a:r>
              <a:rPr lang="lv-LV" dirty="0" err="1">
                <a:solidFill>
                  <a:schemeClr val="accent1">
                    <a:lumMod val="50000"/>
                  </a:schemeClr>
                </a:solidFill>
              </a:rPr>
              <a:t>drought</a:t>
            </a:r>
            <a:r>
              <a:rPr lang="lv-LV" dirty="0">
                <a:solidFill>
                  <a:schemeClr val="accent1">
                    <a:lumMod val="50000"/>
                  </a:schemeClr>
                </a:solidFill>
              </a:rPr>
              <a:t> stress tolerance, </a:t>
            </a:r>
            <a:r>
              <a:rPr lang="lv-LV" dirty="0" err="1">
                <a:solidFill>
                  <a:schemeClr val="accent1">
                    <a:lumMod val="50000"/>
                  </a:schemeClr>
                </a:solidFill>
              </a:rPr>
              <a:t>and</a:t>
            </a:r>
            <a:r>
              <a:rPr lang="lv-LV" dirty="0">
                <a:solidFill>
                  <a:schemeClr val="accent1">
                    <a:lumMod val="50000"/>
                  </a:schemeClr>
                </a:solidFill>
              </a:rPr>
              <a:t> </a:t>
            </a:r>
            <a:r>
              <a:rPr lang="lv-LV" dirty="0" err="1">
                <a:solidFill>
                  <a:schemeClr val="accent1">
                    <a:lumMod val="50000"/>
                  </a:schemeClr>
                </a:solidFill>
              </a:rPr>
              <a:t>may</a:t>
            </a:r>
            <a:r>
              <a:rPr lang="lv-LV" dirty="0">
                <a:solidFill>
                  <a:schemeClr val="accent1">
                    <a:lumMod val="50000"/>
                  </a:schemeClr>
                </a:solidFill>
              </a:rPr>
              <a:t> </a:t>
            </a:r>
            <a:r>
              <a:rPr lang="lv-LV" dirty="0" err="1">
                <a:solidFill>
                  <a:schemeClr val="accent1">
                    <a:lumMod val="50000"/>
                  </a:schemeClr>
                </a:solidFill>
              </a:rPr>
              <a:t>provide</a:t>
            </a:r>
            <a:r>
              <a:rPr lang="lv-LV" dirty="0">
                <a:solidFill>
                  <a:schemeClr val="accent1">
                    <a:lumMod val="50000"/>
                  </a:schemeClr>
                </a:solidFill>
              </a:rPr>
              <a:t> </a:t>
            </a:r>
            <a:r>
              <a:rPr lang="lv-LV" dirty="0" err="1">
                <a:solidFill>
                  <a:schemeClr val="accent1">
                    <a:lumMod val="50000"/>
                  </a:schemeClr>
                </a:solidFill>
              </a:rPr>
              <a:t>breeding</a:t>
            </a:r>
            <a:r>
              <a:rPr lang="lv-LV" dirty="0">
                <a:solidFill>
                  <a:schemeClr val="accent1">
                    <a:lumMod val="50000"/>
                  </a:schemeClr>
                </a:solidFill>
              </a:rPr>
              <a:t> </a:t>
            </a:r>
            <a:r>
              <a:rPr lang="lv-LV" dirty="0" err="1">
                <a:solidFill>
                  <a:schemeClr val="accent1">
                    <a:lumMod val="50000"/>
                  </a:schemeClr>
                </a:solidFill>
              </a:rPr>
              <a:t>lines</a:t>
            </a:r>
            <a:r>
              <a:rPr lang="lv-LV" dirty="0">
                <a:solidFill>
                  <a:schemeClr val="accent1">
                    <a:lumMod val="50000"/>
                  </a:schemeClr>
                </a:solidFill>
              </a:rPr>
              <a:t> </a:t>
            </a:r>
            <a:r>
              <a:rPr lang="lv-LV" dirty="0" err="1">
                <a:solidFill>
                  <a:schemeClr val="accent1">
                    <a:lumMod val="50000"/>
                  </a:schemeClr>
                </a:solidFill>
              </a:rPr>
              <a:t>with</a:t>
            </a:r>
            <a:r>
              <a:rPr lang="lv-LV" dirty="0">
                <a:solidFill>
                  <a:schemeClr val="accent1">
                    <a:lumMod val="50000"/>
                  </a:schemeClr>
                </a:solidFill>
              </a:rPr>
              <a:t> </a:t>
            </a:r>
            <a:r>
              <a:rPr lang="lv-LV" dirty="0" err="1">
                <a:solidFill>
                  <a:schemeClr val="accent1">
                    <a:lumMod val="50000"/>
                  </a:schemeClr>
                </a:solidFill>
              </a:rPr>
              <a:t>improved</a:t>
            </a:r>
            <a:r>
              <a:rPr lang="lv-LV" dirty="0">
                <a:solidFill>
                  <a:schemeClr val="accent1">
                    <a:lumMod val="50000"/>
                  </a:schemeClr>
                </a:solidFill>
              </a:rPr>
              <a:t> </a:t>
            </a:r>
            <a:r>
              <a:rPr lang="lv-LV" dirty="0" err="1">
                <a:solidFill>
                  <a:schemeClr val="accent1">
                    <a:lumMod val="50000"/>
                  </a:schemeClr>
                </a:solidFill>
              </a:rPr>
              <a:t>adaptability</a:t>
            </a:r>
            <a:r>
              <a:rPr lang="lv-LV" dirty="0">
                <a:solidFill>
                  <a:schemeClr val="accent1">
                    <a:lumMod val="50000"/>
                  </a:schemeClr>
                </a:solidFill>
              </a:rPr>
              <a:t> </a:t>
            </a:r>
            <a:r>
              <a:rPr lang="lv-LV" dirty="0" err="1">
                <a:solidFill>
                  <a:schemeClr val="accent1">
                    <a:lumMod val="50000"/>
                  </a:schemeClr>
                </a:solidFill>
              </a:rPr>
              <a:t>and</a:t>
            </a:r>
            <a:r>
              <a:rPr lang="lv-LV" dirty="0">
                <a:solidFill>
                  <a:schemeClr val="accent1">
                    <a:lumMod val="50000"/>
                  </a:schemeClr>
                </a:solidFill>
              </a:rPr>
              <a:t> </a:t>
            </a:r>
            <a:r>
              <a:rPr lang="lv-LV" dirty="0" err="1">
                <a:solidFill>
                  <a:schemeClr val="accent1">
                    <a:lumMod val="50000"/>
                  </a:schemeClr>
                </a:solidFill>
              </a:rPr>
              <a:t>resilience</a:t>
            </a:r>
            <a:r>
              <a:rPr lang="lv-LV" dirty="0">
                <a:solidFill>
                  <a:schemeClr val="accent1">
                    <a:lumMod val="50000"/>
                  </a:schemeClr>
                </a:solidFill>
              </a:rPr>
              <a:t> </a:t>
            </a:r>
            <a:r>
              <a:rPr lang="lv-LV" dirty="0" err="1">
                <a:solidFill>
                  <a:schemeClr val="accent1">
                    <a:lumMod val="50000"/>
                  </a:schemeClr>
                </a:solidFill>
              </a:rPr>
              <a:t>towards</a:t>
            </a:r>
            <a:r>
              <a:rPr lang="lv-LV" dirty="0">
                <a:solidFill>
                  <a:schemeClr val="accent1">
                    <a:lumMod val="50000"/>
                  </a:schemeClr>
                </a:solidFill>
              </a:rPr>
              <a:t> </a:t>
            </a:r>
            <a:r>
              <a:rPr lang="lv-LV" dirty="0" err="1">
                <a:solidFill>
                  <a:schemeClr val="accent1">
                    <a:lumMod val="50000"/>
                  </a:schemeClr>
                </a:solidFill>
              </a:rPr>
              <a:t>changing</a:t>
            </a:r>
            <a:r>
              <a:rPr lang="lv-LV" dirty="0">
                <a:solidFill>
                  <a:schemeClr val="accent1">
                    <a:lumMod val="50000"/>
                  </a:schemeClr>
                </a:solidFill>
              </a:rPr>
              <a:t> </a:t>
            </a:r>
            <a:r>
              <a:rPr lang="lv-LV" dirty="0" err="1">
                <a:solidFill>
                  <a:schemeClr val="accent1">
                    <a:lumMod val="50000"/>
                  </a:schemeClr>
                </a:solidFill>
              </a:rPr>
              <a:t>climate</a:t>
            </a:r>
            <a:r>
              <a:rPr lang="lv-LV" dirty="0">
                <a:solidFill>
                  <a:schemeClr val="accent1">
                    <a:lumMod val="50000"/>
                  </a:schemeClr>
                </a:solidFill>
              </a:rPr>
              <a:t> </a:t>
            </a:r>
            <a:r>
              <a:rPr lang="lv-LV" dirty="0" err="1">
                <a:solidFill>
                  <a:schemeClr val="accent1">
                    <a:lumMod val="50000"/>
                  </a:schemeClr>
                </a:solidFill>
              </a:rPr>
              <a:t>conditions</a:t>
            </a:r>
            <a:r>
              <a:rPr lang="lv-LV" dirty="0">
                <a:solidFill>
                  <a:schemeClr val="accent1">
                    <a:lumMod val="50000"/>
                  </a:schemeClr>
                </a:solidFill>
              </a:rPr>
              <a:t> </a:t>
            </a:r>
          </a:p>
          <a:p>
            <a:r>
              <a:rPr lang="lv-LV" dirty="0">
                <a:solidFill>
                  <a:schemeClr val="accent1">
                    <a:lumMod val="50000"/>
                  </a:schemeClr>
                </a:solidFill>
              </a:rPr>
              <a:t>EditGrass4Food </a:t>
            </a:r>
            <a:r>
              <a:rPr lang="lv-LV" dirty="0" err="1">
                <a:solidFill>
                  <a:schemeClr val="accent1">
                    <a:lumMod val="50000"/>
                  </a:schemeClr>
                </a:solidFill>
              </a:rPr>
              <a:t>project</a:t>
            </a:r>
            <a:r>
              <a:rPr lang="lv-LV" dirty="0">
                <a:solidFill>
                  <a:schemeClr val="accent1">
                    <a:lumMod val="50000"/>
                  </a:schemeClr>
                </a:solidFill>
              </a:rPr>
              <a:t> </a:t>
            </a:r>
            <a:r>
              <a:rPr lang="lv-LV" dirty="0" err="1">
                <a:solidFill>
                  <a:schemeClr val="accent1">
                    <a:lumMod val="50000"/>
                  </a:schemeClr>
                </a:solidFill>
              </a:rPr>
              <a:t>will</a:t>
            </a:r>
            <a:r>
              <a:rPr lang="lv-LV" dirty="0">
                <a:solidFill>
                  <a:schemeClr val="accent1">
                    <a:lumMod val="50000"/>
                  </a:schemeClr>
                </a:solidFill>
              </a:rPr>
              <a:t> </a:t>
            </a:r>
            <a:r>
              <a:rPr lang="lv-LV" dirty="0" err="1">
                <a:solidFill>
                  <a:schemeClr val="accent1">
                    <a:lumMod val="50000"/>
                  </a:schemeClr>
                </a:solidFill>
              </a:rPr>
              <a:t>have</a:t>
            </a:r>
            <a:r>
              <a:rPr lang="lv-LV" dirty="0">
                <a:solidFill>
                  <a:schemeClr val="accent1">
                    <a:lumMod val="50000"/>
                  </a:schemeClr>
                </a:solidFill>
              </a:rPr>
              <a:t> a </a:t>
            </a:r>
            <a:r>
              <a:rPr lang="lv-LV" dirty="0" err="1">
                <a:solidFill>
                  <a:schemeClr val="accent1">
                    <a:lumMod val="50000"/>
                  </a:schemeClr>
                </a:solidFill>
              </a:rPr>
              <a:t>positive</a:t>
            </a:r>
            <a:r>
              <a:rPr lang="lv-LV" dirty="0">
                <a:solidFill>
                  <a:schemeClr val="accent1">
                    <a:lumMod val="50000"/>
                  </a:schemeClr>
                </a:solidFill>
              </a:rPr>
              <a:t> </a:t>
            </a:r>
            <a:r>
              <a:rPr lang="lv-LV" dirty="0" err="1">
                <a:solidFill>
                  <a:schemeClr val="accent1">
                    <a:lumMod val="50000"/>
                  </a:schemeClr>
                </a:solidFill>
              </a:rPr>
              <a:t>impact</a:t>
            </a:r>
            <a:r>
              <a:rPr lang="lv-LV" dirty="0">
                <a:solidFill>
                  <a:schemeClr val="accent1">
                    <a:lumMod val="50000"/>
                  </a:schemeClr>
                </a:solidFill>
              </a:rPr>
              <a:t> </a:t>
            </a:r>
            <a:r>
              <a:rPr lang="lv-LV" dirty="0" err="1">
                <a:solidFill>
                  <a:schemeClr val="accent1">
                    <a:lumMod val="50000"/>
                  </a:schemeClr>
                </a:solidFill>
              </a:rPr>
              <a:t>on</a:t>
            </a:r>
            <a:r>
              <a:rPr lang="lv-LV" dirty="0">
                <a:solidFill>
                  <a:schemeClr val="accent1">
                    <a:lumMod val="50000"/>
                  </a:schemeClr>
                </a:solidFill>
              </a:rPr>
              <a:t> </a:t>
            </a:r>
            <a:r>
              <a:rPr lang="lv-LV" dirty="0" err="1">
                <a:solidFill>
                  <a:schemeClr val="accent1">
                    <a:lumMod val="50000"/>
                  </a:schemeClr>
                </a:solidFill>
              </a:rPr>
              <a:t>the</a:t>
            </a:r>
            <a:r>
              <a:rPr lang="lv-LV" dirty="0">
                <a:solidFill>
                  <a:schemeClr val="accent1">
                    <a:lumMod val="50000"/>
                  </a:schemeClr>
                </a:solidFill>
              </a:rPr>
              <a:t> </a:t>
            </a:r>
            <a:r>
              <a:rPr lang="lv-LV" dirty="0" err="1">
                <a:solidFill>
                  <a:schemeClr val="accent1">
                    <a:lumMod val="50000"/>
                  </a:schemeClr>
                </a:solidFill>
              </a:rPr>
              <a:t>ryegrass</a:t>
            </a:r>
            <a:r>
              <a:rPr lang="lv-LV" dirty="0">
                <a:solidFill>
                  <a:schemeClr val="accent1">
                    <a:lumMod val="50000"/>
                  </a:schemeClr>
                </a:solidFill>
              </a:rPr>
              <a:t> </a:t>
            </a:r>
            <a:r>
              <a:rPr lang="lv-LV" dirty="0" err="1">
                <a:solidFill>
                  <a:schemeClr val="accent1">
                    <a:lumMod val="50000"/>
                  </a:schemeClr>
                </a:solidFill>
              </a:rPr>
              <a:t>breeding</a:t>
            </a:r>
            <a:r>
              <a:rPr lang="lv-LV" dirty="0">
                <a:solidFill>
                  <a:schemeClr val="accent1">
                    <a:lumMod val="50000"/>
                  </a:schemeClr>
                </a:solidFill>
              </a:rPr>
              <a:t> in </a:t>
            </a:r>
            <a:r>
              <a:rPr lang="lv-LV" dirty="0" err="1">
                <a:solidFill>
                  <a:schemeClr val="accent1">
                    <a:lumMod val="50000"/>
                  </a:schemeClr>
                </a:solidFill>
              </a:rPr>
              <a:t>the</a:t>
            </a:r>
            <a:r>
              <a:rPr lang="lv-LV" dirty="0">
                <a:solidFill>
                  <a:schemeClr val="accent1">
                    <a:lumMod val="50000"/>
                  </a:schemeClr>
                </a:solidFill>
              </a:rPr>
              <a:t> </a:t>
            </a:r>
            <a:r>
              <a:rPr lang="lv-LV" dirty="0" err="1">
                <a:solidFill>
                  <a:schemeClr val="accent1">
                    <a:lumMod val="50000"/>
                  </a:schemeClr>
                </a:solidFill>
              </a:rPr>
              <a:t>Baltic</a:t>
            </a:r>
            <a:r>
              <a:rPr lang="lv-LV" dirty="0">
                <a:solidFill>
                  <a:schemeClr val="accent1">
                    <a:lumMod val="50000"/>
                  </a:schemeClr>
                </a:solidFill>
              </a:rPr>
              <a:t> </a:t>
            </a:r>
            <a:r>
              <a:rPr lang="lv-LV" dirty="0" err="1">
                <a:solidFill>
                  <a:schemeClr val="accent1">
                    <a:lumMod val="50000"/>
                  </a:schemeClr>
                </a:solidFill>
              </a:rPr>
              <a:t>countries</a:t>
            </a:r>
            <a:r>
              <a:rPr lang="lv-LV" dirty="0">
                <a:solidFill>
                  <a:schemeClr val="accent1">
                    <a:lumMod val="50000"/>
                  </a:schemeClr>
                </a:solidFill>
              </a:rPr>
              <a:t> </a:t>
            </a:r>
            <a:r>
              <a:rPr lang="lv-LV" dirty="0" err="1">
                <a:solidFill>
                  <a:schemeClr val="accent1">
                    <a:lumMod val="50000"/>
                  </a:schemeClr>
                </a:solidFill>
              </a:rPr>
              <a:t>and</a:t>
            </a:r>
            <a:r>
              <a:rPr lang="lv-LV" dirty="0">
                <a:solidFill>
                  <a:schemeClr val="accent1">
                    <a:lumMod val="50000"/>
                  </a:schemeClr>
                </a:solidFill>
              </a:rPr>
              <a:t> </a:t>
            </a:r>
            <a:r>
              <a:rPr lang="lv-LV" dirty="0" err="1">
                <a:solidFill>
                  <a:schemeClr val="accent1">
                    <a:lumMod val="50000"/>
                  </a:schemeClr>
                </a:solidFill>
              </a:rPr>
              <a:t>Norway</a:t>
            </a:r>
            <a:r>
              <a:rPr lang="lv-LV" dirty="0">
                <a:solidFill>
                  <a:schemeClr val="accent1">
                    <a:lumMod val="50000"/>
                  </a:schemeClr>
                </a:solidFill>
              </a:rPr>
              <a:t> </a:t>
            </a:r>
            <a:r>
              <a:rPr lang="lv-LV" dirty="0" err="1">
                <a:solidFill>
                  <a:schemeClr val="accent1">
                    <a:lumMod val="50000"/>
                  </a:schemeClr>
                </a:solidFill>
              </a:rPr>
              <a:t>making</a:t>
            </a:r>
            <a:r>
              <a:rPr lang="lv-LV" dirty="0">
                <a:solidFill>
                  <a:schemeClr val="accent1">
                    <a:lumMod val="50000"/>
                  </a:schemeClr>
                </a:solidFill>
              </a:rPr>
              <a:t> </a:t>
            </a:r>
            <a:r>
              <a:rPr lang="lv-LV" dirty="0" err="1">
                <a:solidFill>
                  <a:schemeClr val="accent1">
                    <a:lumMod val="50000"/>
                  </a:schemeClr>
                </a:solidFill>
              </a:rPr>
              <a:t>our</a:t>
            </a:r>
            <a:r>
              <a:rPr lang="lv-LV" dirty="0">
                <a:solidFill>
                  <a:schemeClr val="accent1">
                    <a:lumMod val="50000"/>
                  </a:schemeClr>
                </a:solidFill>
              </a:rPr>
              <a:t> </a:t>
            </a:r>
            <a:r>
              <a:rPr lang="lv-LV" dirty="0" err="1">
                <a:solidFill>
                  <a:schemeClr val="accent1">
                    <a:lumMod val="50000"/>
                  </a:schemeClr>
                </a:solidFill>
              </a:rPr>
              <a:t>agriculture</a:t>
            </a:r>
            <a:r>
              <a:rPr lang="lv-LV" dirty="0">
                <a:solidFill>
                  <a:schemeClr val="accent1">
                    <a:lumMod val="50000"/>
                  </a:schemeClr>
                </a:solidFill>
              </a:rPr>
              <a:t> </a:t>
            </a:r>
            <a:r>
              <a:rPr lang="lv-LV" dirty="0" err="1">
                <a:solidFill>
                  <a:schemeClr val="accent1">
                    <a:lumMod val="50000"/>
                  </a:schemeClr>
                </a:solidFill>
              </a:rPr>
              <a:t>more</a:t>
            </a:r>
            <a:r>
              <a:rPr lang="lv-LV" dirty="0">
                <a:solidFill>
                  <a:schemeClr val="accent1">
                    <a:lumMod val="50000"/>
                  </a:schemeClr>
                </a:solidFill>
              </a:rPr>
              <a:t> </a:t>
            </a:r>
            <a:r>
              <a:rPr lang="lv-LV" dirty="0" err="1">
                <a:solidFill>
                  <a:schemeClr val="accent1">
                    <a:lumMod val="50000"/>
                  </a:schemeClr>
                </a:solidFill>
              </a:rPr>
              <a:t>resilient</a:t>
            </a:r>
            <a:r>
              <a:rPr lang="lv-LV" dirty="0">
                <a:solidFill>
                  <a:schemeClr val="accent1">
                    <a:lumMod val="50000"/>
                  </a:schemeClr>
                </a:solidFill>
              </a:rPr>
              <a:t> to </a:t>
            </a:r>
            <a:r>
              <a:rPr lang="lv-LV" dirty="0" err="1">
                <a:solidFill>
                  <a:schemeClr val="accent1">
                    <a:lumMod val="50000"/>
                  </a:schemeClr>
                </a:solidFill>
              </a:rPr>
              <a:t>climate</a:t>
            </a:r>
            <a:r>
              <a:rPr lang="lv-LV" dirty="0">
                <a:solidFill>
                  <a:schemeClr val="accent1">
                    <a:lumMod val="50000"/>
                  </a:schemeClr>
                </a:solidFill>
              </a:rPr>
              <a:t> </a:t>
            </a:r>
            <a:r>
              <a:rPr lang="lv-LV" dirty="0" err="1">
                <a:solidFill>
                  <a:schemeClr val="accent1">
                    <a:lumMod val="50000"/>
                  </a:schemeClr>
                </a:solidFill>
              </a:rPr>
              <a:t>change</a:t>
            </a:r>
            <a:r>
              <a:rPr lang="lv-LV" dirty="0">
                <a:solidFill>
                  <a:schemeClr val="accent1">
                    <a:lumMod val="50000"/>
                  </a:schemeClr>
                </a:solidFill>
              </a:rPr>
              <a:t> </a:t>
            </a:r>
          </a:p>
          <a:p>
            <a:endParaRPr lang="lv-LV" dirty="0">
              <a:solidFill>
                <a:schemeClr val="accent1">
                  <a:lumMod val="50000"/>
                </a:schemeClr>
              </a:solidFill>
            </a:endParaRPr>
          </a:p>
        </p:txBody>
      </p:sp>
      <p:sp>
        <p:nvSpPr>
          <p:cNvPr id="4" name="Date Placeholder 3">
            <a:extLst>
              <a:ext uri="{FF2B5EF4-FFF2-40B4-BE49-F238E27FC236}">
                <a16:creationId xmlns:a16="http://schemas.microsoft.com/office/drawing/2014/main" id="{67D16B58-53F6-4E74-A448-EBF34B36FB13}"/>
              </a:ext>
            </a:extLst>
          </p:cNvPr>
          <p:cNvSpPr>
            <a:spLocks noGrp="1"/>
          </p:cNvSpPr>
          <p:nvPr>
            <p:ph type="dt" sz="half" idx="10"/>
          </p:nvPr>
        </p:nvSpPr>
        <p:spPr/>
        <p:txBody>
          <a:bodyPr/>
          <a:lstStyle/>
          <a:p>
            <a:r>
              <a:rPr lang="en-US"/>
              <a:t>08.10.2021</a:t>
            </a:r>
            <a:endParaRPr lang="lv-LV"/>
          </a:p>
        </p:txBody>
      </p:sp>
      <p:sp>
        <p:nvSpPr>
          <p:cNvPr id="5" name="Slide Number Placeholder 4">
            <a:extLst>
              <a:ext uri="{FF2B5EF4-FFF2-40B4-BE49-F238E27FC236}">
                <a16:creationId xmlns:a16="http://schemas.microsoft.com/office/drawing/2014/main" id="{35D6C1AC-C628-44E6-B93E-6E6BF14F1BE3}"/>
              </a:ext>
            </a:extLst>
          </p:cNvPr>
          <p:cNvSpPr>
            <a:spLocks noGrp="1"/>
          </p:cNvSpPr>
          <p:nvPr>
            <p:ph type="sldNum" sz="quarter" idx="12"/>
          </p:nvPr>
        </p:nvSpPr>
        <p:spPr/>
        <p:txBody>
          <a:bodyPr/>
          <a:lstStyle/>
          <a:p>
            <a:fld id="{DF4E16B0-9F2A-42DD-9B03-3163A3CDF6CC}" type="slidenum">
              <a:rPr lang="lv-LV" smtClean="0"/>
              <a:t>31</a:t>
            </a:fld>
            <a:endParaRPr lang="lv-LV"/>
          </a:p>
        </p:txBody>
      </p:sp>
      <p:pic>
        <p:nvPicPr>
          <p:cNvPr id="7" name="Picture 6">
            <a:extLst>
              <a:ext uri="{FF2B5EF4-FFF2-40B4-BE49-F238E27FC236}">
                <a16:creationId xmlns:a16="http://schemas.microsoft.com/office/drawing/2014/main" id="{C1B1B387-6A04-462C-A9F8-FC741F96FADD}"/>
              </a:ext>
            </a:extLst>
          </p:cNvPr>
          <p:cNvPicPr>
            <a:picLocks noChangeAspect="1"/>
          </p:cNvPicPr>
          <p:nvPr/>
        </p:nvPicPr>
        <p:blipFill>
          <a:blip r:embed="rId3"/>
          <a:stretch>
            <a:fillRect/>
          </a:stretch>
        </p:blipFill>
        <p:spPr>
          <a:xfrm>
            <a:off x="192278" y="196451"/>
            <a:ext cx="1901435" cy="1438752"/>
          </a:xfrm>
          <a:prstGeom prst="rect">
            <a:avLst/>
          </a:prstGeom>
        </p:spPr>
      </p:pic>
      <p:pic>
        <p:nvPicPr>
          <p:cNvPr id="8" name="Picture 7">
            <a:extLst>
              <a:ext uri="{FF2B5EF4-FFF2-40B4-BE49-F238E27FC236}">
                <a16:creationId xmlns:a16="http://schemas.microsoft.com/office/drawing/2014/main" id="{3A332BB1-D4DE-4204-9845-57665B73B260}"/>
              </a:ext>
            </a:extLst>
          </p:cNvPr>
          <p:cNvPicPr>
            <a:picLocks noChangeAspect="1"/>
          </p:cNvPicPr>
          <p:nvPr/>
        </p:nvPicPr>
        <p:blipFill>
          <a:blip r:embed="rId4"/>
          <a:stretch>
            <a:fillRect/>
          </a:stretch>
        </p:blipFill>
        <p:spPr>
          <a:xfrm>
            <a:off x="10407338" y="411521"/>
            <a:ext cx="1313607" cy="1008612"/>
          </a:xfrm>
          <a:prstGeom prst="rect">
            <a:avLst/>
          </a:prstGeom>
        </p:spPr>
      </p:pic>
    </p:spTree>
    <p:extLst>
      <p:ext uri="{BB962C8B-B14F-4D97-AF65-F5344CB8AC3E}">
        <p14:creationId xmlns:p14="http://schemas.microsoft.com/office/powerpoint/2010/main" val="1545358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ttēls 16">
            <a:extLst>
              <a:ext uri="{FF2B5EF4-FFF2-40B4-BE49-F238E27FC236}">
                <a16:creationId xmlns:a16="http://schemas.microsoft.com/office/drawing/2014/main" id="{8CE2C19B-A375-4934-8BE7-990FE09B4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29" y="4600142"/>
            <a:ext cx="2645336" cy="1269761"/>
          </a:xfrm>
          <a:prstGeom prst="rect">
            <a:avLst/>
          </a:prstGeom>
        </p:spPr>
      </p:pic>
      <p:sp>
        <p:nvSpPr>
          <p:cNvPr id="14" name="Virsraksts 13">
            <a:extLst>
              <a:ext uri="{FF2B5EF4-FFF2-40B4-BE49-F238E27FC236}">
                <a16:creationId xmlns:a16="http://schemas.microsoft.com/office/drawing/2014/main" id="{0137CA32-D55F-433A-93CA-A2CAF2C43785}"/>
              </a:ext>
            </a:extLst>
          </p:cNvPr>
          <p:cNvSpPr>
            <a:spLocks noGrp="1"/>
          </p:cNvSpPr>
          <p:nvPr>
            <p:ph type="title"/>
          </p:nvPr>
        </p:nvSpPr>
        <p:spPr/>
        <p:txBody>
          <a:bodyPr/>
          <a:lstStyle/>
          <a:p>
            <a:r>
              <a:rPr lang="lv-LV" dirty="0" err="1">
                <a:solidFill>
                  <a:schemeClr val="accent1">
                    <a:lumMod val="50000"/>
                  </a:schemeClr>
                </a:solidFill>
              </a:rPr>
              <a:t>Acknowledgements</a:t>
            </a:r>
            <a:r>
              <a:rPr lang="lv-LV" dirty="0">
                <a:solidFill>
                  <a:schemeClr val="accent1">
                    <a:lumMod val="50000"/>
                  </a:schemeClr>
                </a:solidFill>
              </a:rPr>
              <a:t>  </a:t>
            </a:r>
            <a:r>
              <a:rPr lang="en-US" dirty="0">
                <a:solidFill>
                  <a:schemeClr val="accent1">
                    <a:lumMod val="50000"/>
                  </a:schemeClr>
                </a:solidFill>
              </a:rPr>
              <a:t> </a:t>
            </a:r>
          </a:p>
        </p:txBody>
      </p:sp>
      <p:pic>
        <p:nvPicPr>
          <p:cNvPr id="8" name="Picture 7">
            <a:extLst>
              <a:ext uri="{FF2B5EF4-FFF2-40B4-BE49-F238E27FC236}">
                <a16:creationId xmlns:a16="http://schemas.microsoft.com/office/drawing/2014/main" id="{429CB606-FEB2-4171-8683-B8E96917A7D6}"/>
              </a:ext>
            </a:extLst>
          </p:cNvPr>
          <p:cNvPicPr>
            <a:picLocks noChangeAspect="1"/>
          </p:cNvPicPr>
          <p:nvPr/>
        </p:nvPicPr>
        <p:blipFill>
          <a:blip r:embed="rId4"/>
          <a:stretch>
            <a:fillRect/>
          </a:stretch>
        </p:blipFill>
        <p:spPr>
          <a:xfrm>
            <a:off x="597009" y="4898511"/>
            <a:ext cx="2873814" cy="971392"/>
          </a:xfrm>
          <a:prstGeom prst="rect">
            <a:avLst/>
          </a:prstGeom>
        </p:spPr>
      </p:pic>
      <p:sp>
        <p:nvSpPr>
          <p:cNvPr id="2" name="Slide Number Placeholder 1">
            <a:extLst>
              <a:ext uri="{FF2B5EF4-FFF2-40B4-BE49-F238E27FC236}">
                <a16:creationId xmlns:a16="http://schemas.microsoft.com/office/drawing/2014/main" id="{077A614E-BBB0-4E11-B793-C1E892CAD22F}"/>
              </a:ext>
            </a:extLst>
          </p:cNvPr>
          <p:cNvSpPr>
            <a:spLocks noGrp="1"/>
          </p:cNvSpPr>
          <p:nvPr>
            <p:ph type="sldNum" sz="quarter" idx="12"/>
          </p:nvPr>
        </p:nvSpPr>
        <p:spPr/>
        <p:txBody>
          <a:bodyPr/>
          <a:lstStyle/>
          <a:p>
            <a:fld id="{DF4E16B0-9F2A-42DD-9B03-3163A3CDF6CC}" type="slidenum">
              <a:rPr lang="lv-LV" smtClean="0"/>
              <a:t>32</a:t>
            </a:fld>
            <a:endParaRPr lang="lv-LV"/>
          </a:p>
        </p:txBody>
      </p:sp>
      <p:pic>
        <p:nvPicPr>
          <p:cNvPr id="5" name="Picture 4">
            <a:extLst>
              <a:ext uri="{FF2B5EF4-FFF2-40B4-BE49-F238E27FC236}">
                <a16:creationId xmlns:a16="http://schemas.microsoft.com/office/drawing/2014/main" id="{86A0B1E0-4D35-43CF-B7BD-8525F62E8D20}"/>
              </a:ext>
            </a:extLst>
          </p:cNvPr>
          <p:cNvPicPr>
            <a:picLocks noChangeAspect="1"/>
          </p:cNvPicPr>
          <p:nvPr/>
        </p:nvPicPr>
        <p:blipFill>
          <a:blip r:embed="rId5"/>
          <a:stretch>
            <a:fillRect/>
          </a:stretch>
        </p:blipFill>
        <p:spPr>
          <a:xfrm>
            <a:off x="7473753" y="340127"/>
            <a:ext cx="4192473" cy="6066263"/>
          </a:xfrm>
          <a:prstGeom prst="rect">
            <a:avLst/>
          </a:prstGeom>
        </p:spPr>
      </p:pic>
      <p:sp>
        <p:nvSpPr>
          <p:cNvPr id="3" name="Datuma vietturis 2">
            <a:extLst>
              <a:ext uri="{FF2B5EF4-FFF2-40B4-BE49-F238E27FC236}">
                <a16:creationId xmlns:a16="http://schemas.microsoft.com/office/drawing/2014/main" id="{1E1EBB3D-1448-443A-BB79-791819CAA9DF}"/>
              </a:ext>
            </a:extLst>
          </p:cNvPr>
          <p:cNvSpPr>
            <a:spLocks noGrp="1"/>
          </p:cNvSpPr>
          <p:nvPr>
            <p:ph type="dt" sz="half" idx="10"/>
          </p:nvPr>
        </p:nvSpPr>
        <p:spPr/>
        <p:txBody>
          <a:bodyPr/>
          <a:lstStyle/>
          <a:p>
            <a:r>
              <a:rPr lang="en-US"/>
              <a:t>08.10.2021</a:t>
            </a:r>
          </a:p>
        </p:txBody>
      </p:sp>
      <p:pic>
        <p:nvPicPr>
          <p:cNvPr id="9" name="Picture 8">
            <a:extLst>
              <a:ext uri="{FF2B5EF4-FFF2-40B4-BE49-F238E27FC236}">
                <a16:creationId xmlns:a16="http://schemas.microsoft.com/office/drawing/2014/main" id="{CD164269-36A7-4FB2-B8A2-A518B35B01D8}"/>
              </a:ext>
            </a:extLst>
          </p:cNvPr>
          <p:cNvPicPr>
            <a:picLocks noChangeAspect="1"/>
          </p:cNvPicPr>
          <p:nvPr/>
        </p:nvPicPr>
        <p:blipFill>
          <a:blip r:embed="rId6"/>
          <a:stretch>
            <a:fillRect/>
          </a:stretch>
        </p:blipFill>
        <p:spPr>
          <a:xfrm>
            <a:off x="525774" y="1556127"/>
            <a:ext cx="2758123" cy="2086979"/>
          </a:xfrm>
          <a:prstGeom prst="rect">
            <a:avLst/>
          </a:prstGeom>
        </p:spPr>
      </p:pic>
      <p:pic>
        <p:nvPicPr>
          <p:cNvPr id="10" name="Picture 9">
            <a:extLst>
              <a:ext uri="{FF2B5EF4-FFF2-40B4-BE49-F238E27FC236}">
                <a16:creationId xmlns:a16="http://schemas.microsoft.com/office/drawing/2014/main" id="{20077278-DDED-40BB-88E0-B3FA853187CE}"/>
              </a:ext>
            </a:extLst>
          </p:cNvPr>
          <p:cNvPicPr>
            <a:picLocks noChangeAspect="1"/>
          </p:cNvPicPr>
          <p:nvPr/>
        </p:nvPicPr>
        <p:blipFill>
          <a:blip r:embed="rId7"/>
          <a:stretch>
            <a:fillRect/>
          </a:stretch>
        </p:blipFill>
        <p:spPr>
          <a:xfrm>
            <a:off x="4641747" y="1755089"/>
            <a:ext cx="2184300" cy="1677146"/>
          </a:xfrm>
          <a:prstGeom prst="rect">
            <a:avLst/>
          </a:prstGeom>
        </p:spPr>
      </p:pic>
    </p:spTree>
    <p:extLst>
      <p:ext uri="{BB962C8B-B14F-4D97-AF65-F5344CB8AC3E}">
        <p14:creationId xmlns:p14="http://schemas.microsoft.com/office/powerpoint/2010/main" val="123593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i="1" dirty="0">
                <a:solidFill>
                  <a:schemeClr val="accent2">
                    <a:lumMod val="50000"/>
                  </a:schemeClr>
                </a:solidFill>
              </a:rPr>
              <a:t>L. </a:t>
            </a:r>
            <a:r>
              <a:rPr lang="lv-LV" i="1" dirty="0" err="1">
                <a:solidFill>
                  <a:schemeClr val="accent2">
                    <a:lumMod val="50000"/>
                  </a:schemeClr>
                </a:solidFill>
              </a:rPr>
              <a:t>perenne</a:t>
            </a:r>
            <a:r>
              <a:rPr lang="lv-LV" i="1" dirty="0">
                <a:solidFill>
                  <a:schemeClr val="accent2">
                    <a:lumMod val="50000"/>
                  </a:schemeClr>
                </a:solidFill>
              </a:rPr>
              <a:t> </a:t>
            </a:r>
            <a:r>
              <a:rPr lang="lv-LV" dirty="0" err="1">
                <a:solidFill>
                  <a:schemeClr val="accent2">
                    <a:lumMod val="50000"/>
                  </a:schemeClr>
                </a:solidFill>
              </a:rPr>
              <a:t>genomic</a:t>
            </a:r>
            <a:r>
              <a:rPr lang="lv-LV" dirty="0">
                <a:solidFill>
                  <a:schemeClr val="accent2">
                    <a:lumMod val="50000"/>
                  </a:schemeClr>
                </a:solidFill>
              </a:rPr>
              <a:t> </a:t>
            </a:r>
            <a:r>
              <a:rPr lang="lv-LV" dirty="0" err="1">
                <a:solidFill>
                  <a:schemeClr val="accent2">
                    <a:lumMod val="50000"/>
                  </a:schemeClr>
                </a:solidFill>
              </a:rPr>
              <a:t>resources</a:t>
            </a:r>
            <a:r>
              <a:rPr lang="lv-LV" dirty="0">
                <a:solidFill>
                  <a:schemeClr val="accent2">
                    <a:lumMod val="50000"/>
                  </a:schemeClr>
                </a:solidFill>
              </a:rPr>
              <a:t> </a:t>
            </a:r>
          </a:p>
        </p:txBody>
      </p:sp>
      <p:sp>
        <p:nvSpPr>
          <p:cNvPr id="8" name="Date Placeholder 7">
            <a:extLst>
              <a:ext uri="{FF2B5EF4-FFF2-40B4-BE49-F238E27FC236}">
                <a16:creationId xmlns:a16="http://schemas.microsoft.com/office/drawing/2014/main" id="{D69A0D4B-B6B6-44F9-922A-B7F1B9AB0C1E}"/>
              </a:ext>
            </a:extLst>
          </p:cNvPr>
          <p:cNvSpPr>
            <a:spLocks noGrp="1"/>
          </p:cNvSpPr>
          <p:nvPr>
            <p:ph type="dt" sz="half" idx="10"/>
          </p:nvPr>
        </p:nvSpPr>
        <p:spPr/>
        <p:txBody>
          <a:bodyPr/>
          <a:lstStyle/>
          <a:p>
            <a:r>
              <a:rPr lang="en-US"/>
              <a:t>08.10.2021</a:t>
            </a:r>
            <a:endParaRPr lang="lv-LV"/>
          </a:p>
        </p:txBody>
      </p:sp>
      <p:sp>
        <p:nvSpPr>
          <p:cNvPr id="9" name="Slide Number Placeholder 8">
            <a:extLst>
              <a:ext uri="{FF2B5EF4-FFF2-40B4-BE49-F238E27FC236}">
                <a16:creationId xmlns:a16="http://schemas.microsoft.com/office/drawing/2014/main" id="{1B4BE807-2543-438E-BF9A-108C6C71DB0A}"/>
              </a:ext>
            </a:extLst>
          </p:cNvPr>
          <p:cNvSpPr>
            <a:spLocks noGrp="1"/>
          </p:cNvSpPr>
          <p:nvPr>
            <p:ph type="sldNum" sz="quarter" idx="12"/>
          </p:nvPr>
        </p:nvSpPr>
        <p:spPr/>
        <p:txBody>
          <a:bodyPr/>
          <a:lstStyle/>
          <a:p>
            <a:fld id="{C14EE085-EDD7-49A8-841A-507A4A7D552F}" type="slidenum">
              <a:rPr lang="lv-LV" smtClean="0"/>
              <a:t>4</a:t>
            </a:fld>
            <a:endParaRPr lang="lv-LV"/>
          </a:p>
        </p:txBody>
      </p:sp>
      <p:pic>
        <p:nvPicPr>
          <p:cNvPr id="4" name="Picture 3">
            <a:extLst>
              <a:ext uri="{FF2B5EF4-FFF2-40B4-BE49-F238E27FC236}">
                <a16:creationId xmlns:a16="http://schemas.microsoft.com/office/drawing/2014/main" id="{03C395E6-F5EB-8349-B99B-F3B193B823E9}"/>
              </a:ext>
            </a:extLst>
          </p:cNvPr>
          <p:cNvPicPr>
            <a:picLocks noChangeAspect="1"/>
          </p:cNvPicPr>
          <p:nvPr/>
        </p:nvPicPr>
        <p:blipFill>
          <a:blip r:embed="rId3"/>
          <a:stretch>
            <a:fillRect/>
          </a:stretch>
        </p:blipFill>
        <p:spPr>
          <a:xfrm>
            <a:off x="935305" y="365125"/>
            <a:ext cx="1901435" cy="1438752"/>
          </a:xfrm>
          <a:prstGeom prst="rect">
            <a:avLst/>
          </a:prstGeom>
        </p:spPr>
      </p:pic>
      <p:pic>
        <p:nvPicPr>
          <p:cNvPr id="5" name="Picture 4">
            <a:extLst>
              <a:ext uri="{FF2B5EF4-FFF2-40B4-BE49-F238E27FC236}">
                <a16:creationId xmlns:a16="http://schemas.microsoft.com/office/drawing/2014/main" id="{D47D3CB6-A6F3-454A-9775-49E4C8E9EE5D}"/>
              </a:ext>
            </a:extLst>
          </p:cNvPr>
          <p:cNvPicPr>
            <a:picLocks noChangeAspect="1"/>
          </p:cNvPicPr>
          <p:nvPr/>
        </p:nvPicPr>
        <p:blipFill>
          <a:blip r:embed="rId4"/>
          <a:stretch>
            <a:fillRect/>
          </a:stretch>
        </p:blipFill>
        <p:spPr>
          <a:xfrm>
            <a:off x="9806396" y="626234"/>
            <a:ext cx="1313607" cy="1008612"/>
          </a:xfrm>
          <a:prstGeom prst="rect">
            <a:avLst/>
          </a:prstGeom>
        </p:spPr>
      </p:pic>
      <p:pic>
        <p:nvPicPr>
          <p:cNvPr id="12" name="Picture 11">
            <a:extLst>
              <a:ext uri="{FF2B5EF4-FFF2-40B4-BE49-F238E27FC236}">
                <a16:creationId xmlns:a16="http://schemas.microsoft.com/office/drawing/2014/main" id="{16884169-8C70-4E05-85A6-D97214E5C259}"/>
              </a:ext>
            </a:extLst>
          </p:cNvPr>
          <p:cNvPicPr>
            <a:picLocks noChangeAspect="1"/>
          </p:cNvPicPr>
          <p:nvPr/>
        </p:nvPicPr>
        <p:blipFill>
          <a:blip r:embed="rId5"/>
          <a:stretch>
            <a:fillRect/>
          </a:stretch>
        </p:blipFill>
        <p:spPr>
          <a:xfrm>
            <a:off x="2085790" y="1695406"/>
            <a:ext cx="3774760" cy="5047773"/>
          </a:xfrm>
          <a:prstGeom prst="rect">
            <a:avLst/>
          </a:prstGeom>
        </p:spPr>
      </p:pic>
      <p:pic>
        <p:nvPicPr>
          <p:cNvPr id="14" name="Picture 13">
            <a:extLst>
              <a:ext uri="{FF2B5EF4-FFF2-40B4-BE49-F238E27FC236}">
                <a16:creationId xmlns:a16="http://schemas.microsoft.com/office/drawing/2014/main" id="{5CB126E7-55FC-465B-8850-C081DD00F015}"/>
              </a:ext>
            </a:extLst>
          </p:cNvPr>
          <p:cNvPicPr>
            <a:picLocks noChangeAspect="1"/>
          </p:cNvPicPr>
          <p:nvPr/>
        </p:nvPicPr>
        <p:blipFill>
          <a:blip r:embed="rId6"/>
          <a:stretch>
            <a:fillRect/>
          </a:stretch>
        </p:blipFill>
        <p:spPr>
          <a:xfrm>
            <a:off x="6628843" y="1690688"/>
            <a:ext cx="3686202" cy="5058842"/>
          </a:xfrm>
          <a:prstGeom prst="rect">
            <a:avLst/>
          </a:prstGeom>
        </p:spPr>
      </p:pic>
    </p:spTree>
    <p:extLst>
      <p:ext uri="{BB962C8B-B14F-4D97-AF65-F5344CB8AC3E}">
        <p14:creationId xmlns:p14="http://schemas.microsoft.com/office/powerpoint/2010/main" val="252751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a:solidFill>
                  <a:schemeClr val="accent2">
                    <a:lumMod val="50000"/>
                  </a:schemeClr>
                </a:solidFill>
              </a:rPr>
              <a:t>Aim</a:t>
            </a:r>
            <a:r>
              <a:rPr lang="lv-LV" dirty="0">
                <a:solidFill>
                  <a:schemeClr val="accent2">
                    <a:lumMod val="50000"/>
                  </a:schemeClr>
                </a:solidFill>
              </a:rPr>
              <a:t> </a:t>
            </a:r>
            <a:r>
              <a:rPr lang="lv-LV" dirty="0" err="1">
                <a:solidFill>
                  <a:schemeClr val="accent2">
                    <a:lumMod val="50000"/>
                  </a:schemeClr>
                </a:solidFill>
              </a:rPr>
              <a:t>and</a:t>
            </a:r>
            <a:r>
              <a:rPr lang="lv-LV" dirty="0">
                <a:solidFill>
                  <a:schemeClr val="accent2">
                    <a:lumMod val="50000"/>
                  </a:schemeClr>
                </a:solidFill>
              </a:rPr>
              <a:t> </a:t>
            </a:r>
            <a:r>
              <a:rPr lang="lv-LV" dirty="0" err="1">
                <a:solidFill>
                  <a:schemeClr val="accent2">
                    <a:lumMod val="50000"/>
                  </a:schemeClr>
                </a:solidFill>
              </a:rPr>
              <a:t>objectives</a:t>
            </a:r>
            <a:r>
              <a:rPr lang="lv-LV" dirty="0">
                <a:solidFill>
                  <a:schemeClr val="accent2">
                    <a:lumMod val="50000"/>
                  </a:schemeClr>
                </a:solidFill>
              </a:rPr>
              <a:t> </a:t>
            </a:r>
          </a:p>
        </p:txBody>
      </p:sp>
      <p:sp>
        <p:nvSpPr>
          <p:cNvPr id="7" name="Content Placeholder 6">
            <a:extLst>
              <a:ext uri="{FF2B5EF4-FFF2-40B4-BE49-F238E27FC236}">
                <a16:creationId xmlns:a16="http://schemas.microsoft.com/office/drawing/2014/main" id="{6A7C284E-7625-47C0-A64B-FE46D16ACD54}"/>
              </a:ext>
            </a:extLst>
          </p:cNvPr>
          <p:cNvSpPr>
            <a:spLocks noGrp="1"/>
          </p:cNvSpPr>
          <p:nvPr>
            <p:ph idx="1"/>
          </p:nvPr>
        </p:nvSpPr>
        <p:spPr/>
        <p:txBody>
          <a:bodyPr>
            <a:normAutofit fontScale="77500" lnSpcReduction="20000"/>
          </a:bodyPr>
          <a:lstStyle/>
          <a:p>
            <a:pPr marL="0" indent="0">
              <a:buNone/>
            </a:pPr>
            <a:r>
              <a:rPr lang="en-US" b="1" dirty="0"/>
              <a:t>Aim of the project is to utilize transcriptomics and functional genomics to increase sustainability in agriculture through improvement of perennial ryegrass with better adaptation to frost and drought for current and future climates. </a:t>
            </a:r>
          </a:p>
          <a:p>
            <a:pPr marL="180000" indent="0">
              <a:buNone/>
            </a:pPr>
            <a:r>
              <a:rPr lang="en-US" dirty="0"/>
              <a:t>1. Establish a diverse perennial ryegrass core association panel by utilization of data from ongoing projects (WP1),</a:t>
            </a:r>
          </a:p>
          <a:p>
            <a:pPr marL="180000" indent="0">
              <a:buNone/>
            </a:pPr>
            <a:r>
              <a:rPr lang="en-US" dirty="0"/>
              <a:t>2. Screen the association panel in order to detect haplotype-resolved single-nucleotide variants and structural variation in the targeted genes/alleles for freezing and drought genes (WP1),</a:t>
            </a:r>
          </a:p>
          <a:p>
            <a:pPr marL="180000" indent="0">
              <a:buNone/>
            </a:pPr>
            <a:r>
              <a:rPr lang="en-US" dirty="0"/>
              <a:t>3. Identify novel genes and characterize drought and freezing tolerance genes by comparing their expression for pathway related genes in non-edited and mutant plants (WP2),</a:t>
            </a:r>
          </a:p>
          <a:p>
            <a:pPr marL="180000" indent="0">
              <a:buNone/>
            </a:pPr>
            <a:r>
              <a:rPr lang="en-US" dirty="0"/>
              <a:t>4. Develop CRISPR-Cas9 constructs and generate CRISPR-edited perennial ryegrass mutants for freezing and mild drought tolerance (WP3),</a:t>
            </a:r>
          </a:p>
          <a:p>
            <a:pPr marL="180000" indent="0">
              <a:buNone/>
            </a:pPr>
            <a:r>
              <a:rPr lang="en-US" dirty="0"/>
              <a:t>5. Validate and characterize the role of the genes and their sequence variations in the freezing and drought mechanisms (WP4).</a:t>
            </a:r>
          </a:p>
          <a:p>
            <a:endParaRPr lang="en-US" dirty="0"/>
          </a:p>
        </p:txBody>
      </p:sp>
      <p:pic>
        <p:nvPicPr>
          <p:cNvPr id="4" name="Picture 3">
            <a:extLst>
              <a:ext uri="{FF2B5EF4-FFF2-40B4-BE49-F238E27FC236}">
                <a16:creationId xmlns:a16="http://schemas.microsoft.com/office/drawing/2014/main" id="{03C395E6-F5EB-8349-B99B-F3B193B823E9}"/>
              </a:ext>
            </a:extLst>
          </p:cNvPr>
          <p:cNvPicPr>
            <a:picLocks noChangeAspect="1"/>
          </p:cNvPicPr>
          <p:nvPr/>
        </p:nvPicPr>
        <p:blipFill>
          <a:blip r:embed="rId2"/>
          <a:stretch>
            <a:fillRect/>
          </a:stretch>
        </p:blipFill>
        <p:spPr>
          <a:xfrm>
            <a:off x="935305" y="365125"/>
            <a:ext cx="1901435" cy="1438752"/>
          </a:xfrm>
          <a:prstGeom prst="rect">
            <a:avLst/>
          </a:prstGeom>
        </p:spPr>
      </p:pic>
      <p:pic>
        <p:nvPicPr>
          <p:cNvPr id="5" name="Picture 4">
            <a:extLst>
              <a:ext uri="{FF2B5EF4-FFF2-40B4-BE49-F238E27FC236}">
                <a16:creationId xmlns:a16="http://schemas.microsoft.com/office/drawing/2014/main" id="{D47D3CB6-A6F3-454A-9775-49E4C8E9EE5D}"/>
              </a:ext>
            </a:extLst>
          </p:cNvPr>
          <p:cNvPicPr>
            <a:picLocks noChangeAspect="1"/>
          </p:cNvPicPr>
          <p:nvPr/>
        </p:nvPicPr>
        <p:blipFill>
          <a:blip r:embed="rId3"/>
          <a:stretch>
            <a:fillRect/>
          </a:stretch>
        </p:blipFill>
        <p:spPr>
          <a:xfrm>
            <a:off x="9806396" y="626234"/>
            <a:ext cx="1313607" cy="1008612"/>
          </a:xfrm>
          <a:prstGeom prst="rect">
            <a:avLst/>
          </a:prstGeom>
        </p:spPr>
      </p:pic>
      <p:sp>
        <p:nvSpPr>
          <p:cNvPr id="3" name="Date Placeholder 2">
            <a:extLst>
              <a:ext uri="{FF2B5EF4-FFF2-40B4-BE49-F238E27FC236}">
                <a16:creationId xmlns:a16="http://schemas.microsoft.com/office/drawing/2014/main" id="{A685F22C-61C9-42F4-8571-B0D55B48BA5F}"/>
              </a:ext>
            </a:extLst>
          </p:cNvPr>
          <p:cNvSpPr>
            <a:spLocks noGrp="1"/>
          </p:cNvSpPr>
          <p:nvPr>
            <p:ph type="dt" sz="half" idx="10"/>
          </p:nvPr>
        </p:nvSpPr>
        <p:spPr/>
        <p:txBody>
          <a:bodyPr/>
          <a:lstStyle/>
          <a:p>
            <a:r>
              <a:rPr lang="en-US"/>
              <a:t>08.10.2021</a:t>
            </a:r>
            <a:endParaRPr lang="lv-LV"/>
          </a:p>
        </p:txBody>
      </p:sp>
      <p:sp>
        <p:nvSpPr>
          <p:cNvPr id="6" name="Slide Number Placeholder 5">
            <a:extLst>
              <a:ext uri="{FF2B5EF4-FFF2-40B4-BE49-F238E27FC236}">
                <a16:creationId xmlns:a16="http://schemas.microsoft.com/office/drawing/2014/main" id="{653D6523-ECA8-48C8-809F-715A20784706}"/>
              </a:ext>
            </a:extLst>
          </p:cNvPr>
          <p:cNvSpPr>
            <a:spLocks noGrp="1"/>
          </p:cNvSpPr>
          <p:nvPr>
            <p:ph type="sldNum" sz="quarter" idx="12"/>
          </p:nvPr>
        </p:nvSpPr>
        <p:spPr/>
        <p:txBody>
          <a:bodyPr/>
          <a:lstStyle/>
          <a:p>
            <a:fld id="{C14EE085-EDD7-49A8-841A-507A4A7D552F}" type="slidenum">
              <a:rPr lang="lv-LV" smtClean="0"/>
              <a:t>5</a:t>
            </a:fld>
            <a:endParaRPr lang="lv-LV"/>
          </a:p>
        </p:txBody>
      </p:sp>
    </p:spTree>
    <p:extLst>
      <p:ext uri="{BB962C8B-B14F-4D97-AF65-F5344CB8AC3E}">
        <p14:creationId xmlns:p14="http://schemas.microsoft.com/office/powerpoint/2010/main" val="351316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a:solidFill>
                  <a:schemeClr val="accent2">
                    <a:lumMod val="50000"/>
                  </a:schemeClr>
                </a:solidFill>
              </a:rPr>
              <a:t>WPs</a:t>
            </a:r>
            <a:endParaRPr lang="lv-LV" dirty="0">
              <a:solidFill>
                <a:schemeClr val="accent2">
                  <a:lumMod val="50000"/>
                </a:schemeClr>
              </a:solidFill>
            </a:endParaRPr>
          </a:p>
        </p:txBody>
      </p:sp>
      <p:sp>
        <p:nvSpPr>
          <p:cNvPr id="7" name="Content Placeholder 6">
            <a:extLst>
              <a:ext uri="{FF2B5EF4-FFF2-40B4-BE49-F238E27FC236}">
                <a16:creationId xmlns:a16="http://schemas.microsoft.com/office/drawing/2014/main" id="{6A7C284E-7625-47C0-A64B-FE46D16ACD54}"/>
              </a:ext>
            </a:extLst>
          </p:cNvPr>
          <p:cNvSpPr>
            <a:spLocks noGrp="1"/>
          </p:cNvSpPr>
          <p:nvPr>
            <p:ph idx="1"/>
          </p:nvPr>
        </p:nvSpPr>
        <p:spPr/>
        <p:txBody>
          <a:bodyPr>
            <a:normAutofit fontScale="92500" lnSpcReduction="20000"/>
          </a:bodyPr>
          <a:lstStyle/>
          <a:p>
            <a:pPr marL="0" indent="0">
              <a:buNone/>
            </a:pPr>
            <a:r>
              <a:rPr lang="en-US" dirty="0"/>
              <a:t>WP1. Establishment and screening of perennial ryegrass association panel for freezing and drought related traits. Coordinator: NMBU; Involved partners: NMBU, LAMMC </a:t>
            </a:r>
          </a:p>
          <a:p>
            <a:pPr marL="0" indent="0">
              <a:buNone/>
            </a:pPr>
            <a:r>
              <a:rPr lang="en-US" dirty="0"/>
              <a:t>WP2. Transcriptome regulation of freezing and drought tolerance in perennial ryegrass. Coordinator: NMBU; Involved partners: NMBU, LAMMC </a:t>
            </a:r>
          </a:p>
          <a:p>
            <a:pPr marL="0" indent="0">
              <a:buNone/>
            </a:pPr>
            <a:r>
              <a:rPr lang="en-US" dirty="0"/>
              <a:t>WP3. Functional characterization of frost and drought candidate genes in perennial ryegrass by CRISPR-Cas9. Coordinator: </a:t>
            </a:r>
            <a:r>
              <a:rPr lang="en-US" dirty="0" err="1"/>
              <a:t>TalTech</a:t>
            </a:r>
            <a:r>
              <a:rPr lang="en-US" dirty="0"/>
              <a:t>; Involved partners: LU, NMBU </a:t>
            </a:r>
          </a:p>
          <a:p>
            <a:pPr marL="0" indent="0">
              <a:buNone/>
            </a:pPr>
            <a:r>
              <a:rPr lang="en-US" dirty="0"/>
              <a:t>WP4. Validation of improved freezing and water shortage tolerance. Coordinator: LAMMC; Involved partners: </a:t>
            </a:r>
            <a:r>
              <a:rPr lang="en-US" dirty="0" err="1"/>
              <a:t>TalTech</a:t>
            </a:r>
            <a:r>
              <a:rPr lang="en-US" dirty="0"/>
              <a:t>, NMBU, LU </a:t>
            </a:r>
          </a:p>
          <a:p>
            <a:pPr marL="0" indent="0">
              <a:buNone/>
            </a:pPr>
            <a:r>
              <a:rPr lang="en-US" dirty="0"/>
              <a:t>WP5. Management and coordination of research activities  and dissemination of results. Coordinator: LU; Involved partners: </a:t>
            </a:r>
            <a:r>
              <a:rPr lang="en-US" dirty="0" err="1"/>
              <a:t>TalTech</a:t>
            </a:r>
            <a:r>
              <a:rPr lang="en-US" dirty="0"/>
              <a:t>, NMBU, LAMMC</a:t>
            </a:r>
          </a:p>
        </p:txBody>
      </p:sp>
      <p:pic>
        <p:nvPicPr>
          <p:cNvPr id="4" name="Picture 3">
            <a:extLst>
              <a:ext uri="{FF2B5EF4-FFF2-40B4-BE49-F238E27FC236}">
                <a16:creationId xmlns:a16="http://schemas.microsoft.com/office/drawing/2014/main" id="{03C395E6-F5EB-8349-B99B-F3B193B823E9}"/>
              </a:ext>
            </a:extLst>
          </p:cNvPr>
          <p:cNvPicPr>
            <a:picLocks noChangeAspect="1"/>
          </p:cNvPicPr>
          <p:nvPr/>
        </p:nvPicPr>
        <p:blipFill>
          <a:blip r:embed="rId2"/>
          <a:stretch>
            <a:fillRect/>
          </a:stretch>
        </p:blipFill>
        <p:spPr>
          <a:xfrm>
            <a:off x="935305" y="365125"/>
            <a:ext cx="1901435" cy="1438752"/>
          </a:xfrm>
          <a:prstGeom prst="rect">
            <a:avLst/>
          </a:prstGeom>
        </p:spPr>
      </p:pic>
      <p:pic>
        <p:nvPicPr>
          <p:cNvPr id="5" name="Picture 4">
            <a:extLst>
              <a:ext uri="{FF2B5EF4-FFF2-40B4-BE49-F238E27FC236}">
                <a16:creationId xmlns:a16="http://schemas.microsoft.com/office/drawing/2014/main" id="{D47D3CB6-A6F3-454A-9775-49E4C8E9EE5D}"/>
              </a:ext>
            </a:extLst>
          </p:cNvPr>
          <p:cNvPicPr>
            <a:picLocks noChangeAspect="1"/>
          </p:cNvPicPr>
          <p:nvPr/>
        </p:nvPicPr>
        <p:blipFill>
          <a:blip r:embed="rId3"/>
          <a:stretch>
            <a:fillRect/>
          </a:stretch>
        </p:blipFill>
        <p:spPr>
          <a:xfrm>
            <a:off x="9806396" y="626234"/>
            <a:ext cx="1313607" cy="1008612"/>
          </a:xfrm>
          <a:prstGeom prst="rect">
            <a:avLst/>
          </a:prstGeom>
        </p:spPr>
      </p:pic>
      <p:sp>
        <p:nvSpPr>
          <p:cNvPr id="3" name="Date Placeholder 2">
            <a:extLst>
              <a:ext uri="{FF2B5EF4-FFF2-40B4-BE49-F238E27FC236}">
                <a16:creationId xmlns:a16="http://schemas.microsoft.com/office/drawing/2014/main" id="{B92D2546-D9F6-4FE4-AECE-8C3AC9A7DB0B}"/>
              </a:ext>
            </a:extLst>
          </p:cNvPr>
          <p:cNvSpPr>
            <a:spLocks noGrp="1"/>
          </p:cNvSpPr>
          <p:nvPr>
            <p:ph type="dt" sz="half" idx="10"/>
          </p:nvPr>
        </p:nvSpPr>
        <p:spPr/>
        <p:txBody>
          <a:bodyPr/>
          <a:lstStyle/>
          <a:p>
            <a:r>
              <a:rPr lang="en-US"/>
              <a:t>08.10.2021</a:t>
            </a:r>
            <a:endParaRPr lang="lv-LV"/>
          </a:p>
        </p:txBody>
      </p:sp>
      <p:sp>
        <p:nvSpPr>
          <p:cNvPr id="6" name="Slide Number Placeholder 5">
            <a:extLst>
              <a:ext uri="{FF2B5EF4-FFF2-40B4-BE49-F238E27FC236}">
                <a16:creationId xmlns:a16="http://schemas.microsoft.com/office/drawing/2014/main" id="{49FF75E0-F5A8-48D8-936F-95FC86D72B8B}"/>
              </a:ext>
            </a:extLst>
          </p:cNvPr>
          <p:cNvSpPr>
            <a:spLocks noGrp="1"/>
          </p:cNvSpPr>
          <p:nvPr>
            <p:ph type="sldNum" sz="quarter" idx="12"/>
          </p:nvPr>
        </p:nvSpPr>
        <p:spPr/>
        <p:txBody>
          <a:bodyPr/>
          <a:lstStyle/>
          <a:p>
            <a:fld id="{C14EE085-EDD7-49A8-841A-507A4A7D552F}" type="slidenum">
              <a:rPr lang="lv-LV" smtClean="0"/>
              <a:t>6</a:t>
            </a:fld>
            <a:endParaRPr lang="lv-LV"/>
          </a:p>
        </p:txBody>
      </p:sp>
    </p:spTree>
    <p:extLst>
      <p:ext uri="{BB962C8B-B14F-4D97-AF65-F5344CB8AC3E}">
        <p14:creationId xmlns:p14="http://schemas.microsoft.com/office/powerpoint/2010/main" val="230108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a:solidFill>
                  <a:schemeClr val="accent2">
                    <a:lumMod val="50000"/>
                  </a:schemeClr>
                </a:solidFill>
              </a:rPr>
              <a:t>Deliverables</a:t>
            </a:r>
            <a:r>
              <a:rPr lang="lv-LV" dirty="0">
                <a:solidFill>
                  <a:schemeClr val="accent2">
                    <a:lumMod val="50000"/>
                  </a:schemeClr>
                </a:solidFill>
              </a:rPr>
              <a:t> </a:t>
            </a:r>
          </a:p>
        </p:txBody>
      </p:sp>
      <p:sp>
        <p:nvSpPr>
          <p:cNvPr id="7" name="Content Placeholder 6">
            <a:extLst>
              <a:ext uri="{FF2B5EF4-FFF2-40B4-BE49-F238E27FC236}">
                <a16:creationId xmlns:a16="http://schemas.microsoft.com/office/drawing/2014/main" id="{6A7C284E-7625-47C0-A64B-FE46D16ACD54}"/>
              </a:ext>
            </a:extLst>
          </p:cNvPr>
          <p:cNvSpPr>
            <a:spLocks noGrp="1"/>
          </p:cNvSpPr>
          <p:nvPr>
            <p:ph idx="1"/>
          </p:nvPr>
        </p:nvSpPr>
        <p:spPr/>
        <p:txBody>
          <a:bodyPr>
            <a:normAutofit lnSpcReduction="10000"/>
          </a:bodyPr>
          <a:lstStyle/>
          <a:p>
            <a:r>
              <a:rPr lang="en-US" dirty="0"/>
              <a:t>Publications </a:t>
            </a:r>
          </a:p>
          <a:p>
            <a:pPr marL="457200" lvl="1" indent="0">
              <a:buNone/>
            </a:pPr>
            <a:r>
              <a:rPr lang="en-US" dirty="0"/>
              <a:t>4 papers and 1 book chapter (open access) </a:t>
            </a:r>
          </a:p>
          <a:p>
            <a:r>
              <a:rPr lang="en-US" dirty="0"/>
              <a:t>Project meetings: </a:t>
            </a:r>
          </a:p>
          <a:p>
            <a:pPr marL="457200" lvl="1" indent="0">
              <a:buNone/>
            </a:pPr>
            <a:r>
              <a:rPr lang="en-US" dirty="0"/>
              <a:t>kick-off meeting (2021, Latvia), annual meeting (2022 in Estonia), workshop (2023, Lithuania), final conference (2024, Latvia)</a:t>
            </a:r>
          </a:p>
          <a:p>
            <a:r>
              <a:rPr lang="en-US" dirty="0"/>
              <a:t>Scientific achievements </a:t>
            </a:r>
            <a:endParaRPr lang="lv-LV" dirty="0"/>
          </a:p>
          <a:p>
            <a:pPr marL="457200" lvl="1" indent="0">
              <a:buNone/>
            </a:pPr>
            <a:r>
              <a:rPr lang="en-US" dirty="0"/>
              <a:t>association mapping panel, transcriptome sequences, 10 gene edited plants assessed for drought tolerance, 4 PhD students</a:t>
            </a:r>
          </a:p>
          <a:p>
            <a:r>
              <a:rPr lang="en-US" dirty="0"/>
              <a:t>Joint application for Horizon Europe funding </a:t>
            </a:r>
          </a:p>
          <a:p>
            <a:r>
              <a:rPr lang="en-US" dirty="0"/>
              <a:t>Project interim/final reports – June 2022, June 2023, May 2024 </a:t>
            </a:r>
          </a:p>
        </p:txBody>
      </p:sp>
      <p:pic>
        <p:nvPicPr>
          <p:cNvPr id="4" name="Picture 3">
            <a:extLst>
              <a:ext uri="{FF2B5EF4-FFF2-40B4-BE49-F238E27FC236}">
                <a16:creationId xmlns:a16="http://schemas.microsoft.com/office/drawing/2014/main" id="{03C395E6-F5EB-8349-B99B-F3B193B823E9}"/>
              </a:ext>
            </a:extLst>
          </p:cNvPr>
          <p:cNvPicPr>
            <a:picLocks noChangeAspect="1"/>
          </p:cNvPicPr>
          <p:nvPr/>
        </p:nvPicPr>
        <p:blipFill>
          <a:blip r:embed="rId2"/>
          <a:stretch>
            <a:fillRect/>
          </a:stretch>
        </p:blipFill>
        <p:spPr>
          <a:xfrm>
            <a:off x="935305" y="365125"/>
            <a:ext cx="1901435" cy="1438752"/>
          </a:xfrm>
          <a:prstGeom prst="rect">
            <a:avLst/>
          </a:prstGeom>
        </p:spPr>
      </p:pic>
      <p:pic>
        <p:nvPicPr>
          <p:cNvPr id="5" name="Picture 4">
            <a:extLst>
              <a:ext uri="{FF2B5EF4-FFF2-40B4-BE49-F238E27FC236}">
                <a16:creationId xmlns:a16="http://schemas.microsoft.com/office/drawing/2014/main" id="{D47D3CB6-A6F3-454A-9775-49E4C8E9EE5D}"/>
              </a:ext>
            </a:extLst>
          </p:cNvPr>
          <p:cNvPicPr>
            <a:picLocks noChangeAspect="1"/>
          </p:cNvPicPr>
          <p:nvPr/>
        </p:nvPicPr>
        <p:blipFill>
          <a:blip r:embed="rId3"/>
          <a:stretch>
            <a:fillRect/>
          </a:stretch>
        </p:blipFill>
        <p:spPr>
          <a:xfrm>
            <a:off x="9806396" y="626234"/>
            <a:ext cx="1313607" cy="1008612"/>
          </a:xfrm>
          <a:prstGeom prst="rect">
            <a:avLst/>
          </a:prstGeom>
        </p:spPr>
      </p:pic>
      <p:sp>
        <p:nvSpPr>
          <p:cNvPr id="3" name="Date Placeholder 2">
            <a:extLst>
              <a:ext uri="{FF2B5EF4-FFF2-40B4-BE49-F238E27FC236}">
                <a16:creationId xmlns:a16="http://schemas.microsoft.com/office/drawing/2014/main" id="{113EC12D-005C-4BEF-A28A-0C57A73A27CF}"/>
              </a:ext>
            </a:extLst>
          </p:cNvPr>
          <p:cNvSpPr>
            <a:spLocks noGrp="1"/>
          </p:cNvSpPr>
          <p:nvPr>
            <p:ph type="dt" sz="half" idx="10"/>
          </p:nvPr>
        </p:nvSpPr>
        <p:spPr/>
        <p:txBody>
          <a:bodyPr/>
          <a:lstStyle/>
          <a:p>
            <a:r>
              <a:rPr lang="en-US"/>
              <a:t>08.10.2021</a:t>
            </a:r>
            <a:endParaRPr lang="lv-LV"/>
          </a:p>
        </p:txBody>
      </p:sp>
      <p:sp>
        <p:nvSpPr>
          <p:cNvPr id="6" name="Slide Number Placeholder 5">
            <a:extLst>
              <a:ext uri="{FF2B5EF4-FFF2-40B4-BE49-F238E27FC236}">
                <a16:creationId xmlns:a16="http://schemas.microsoft.com/office/drawing/2014/main" id="{E7587A3E-B87D-4023-9934-F9B0AF7FA3FE}"/>
              </a:ext>
            </a:extLst>
          </p:cNvPr>
          <p:cNvSpPr>
            <a:spLocks noGrp="1"/>
          </p:cNvSpPr>
          <p:nvPr>
            <p:ph type="sldNum" sz="quarter" idx="12"/>
          </p:nvPr>
        </p:nvSpPr>
        <p:spPr/>
        <p:txBody>
          <a:bodyPr/>
          <a:lstStyle/>
          <a:p>
            <a:fld id="{C14EE085-EDD7-49A8-841A-507A4A7D552F}" type="slidenum">
              <a:rPr lang="lv-LV" smtClean="0"/>
              <a:t>7</a:t>
            </a:fld>
            <a:endParaRPr lang="lv-LV"/>
          </a:p>
        </p:txBody>
      </p:sp>
    </p:spTree>
    <p:extLst>
      <p:ext uri="{BB962C8B-B14F-4D97-AF65-F5344CB8AC3E}">
        <p14:creationId xmlns:p14="http://schemas.microsoft.com/office/powerpoint/2010/main" val="139622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a:solidFill>
                  <a:schemeClr val="accent2">
                    <a:lumMod val="50000"/>
                  </a:schemeClr>
                </a:solidFill>
              </a:rPr>
              <a:t>Genome</a:t>
            </a:r>
            <a:r>
              <a:rPr lang="lv-LV" dirty="0">
                <a:solidFill>
                  <a:schemeClr val="accent2">
                    <a:lumMod val="50000"/>
                  </a:schemeClr>
                </a:solidFill>
              </a:rPr>
              <a:t> </a:t>
            </a:r>
            <a:r>
              <a:rPr lang="lv-LV" dirty="0" err="1">
                <a:solidFill>
                  <a:schemeClr val="accent2">
                    <a:lumMod val="50000"/>
                  </a:schemeClr>
                </a:solidFill>
              </a:rPr>
              <a:t>editing</a:t>
            </a:r>
            <a:endParaRPr lang="lv-LV" dirty="0">
              <a:solidFill>
                <a:schemeClr val="accent2">
                  <a:lumMod val="50000"/>
                </a:schemeClr>
              </a:solidFill>
            </a:endParaRPr>
          </a:p>
        </p:txBody>
      </p:sp>
      <p:sp>
        <p:nvSpPr>
          <p:cNvPr id="7" name="Content Placeholder 6">
            <a:extLst>
              <a:ext uri="{FF2B5EF4-FFF2-40B4-BE49-F238E27FC236}">
                <a16:creationId xmlns:a16="http://schemas.microsoft.com/office/drawing/2014/main" id="{6A7C284E-7625-47C0-A64B-FE46D16ACD54}"/>
              </a:ext>
            </a:extLst>
          </p:cNvPr>
          <p:cNvSpPr>
            <a:spLocks noGrp="1"/>
          </p:cNvSpPr>
          <p:nvPr>
            <p:ph idx="1"/>
          </p:nvPr>
        </p:nvSpPr>
        <p:spPr/>
        <p:txBody>
          <a:bodyPr>
            <a:normAutofit/>
          </a:bodyPr>
          <a:lstStyle/>
          <a:p>
            <a:r>
              <a:rPr lang="en-US" dirty="0"/>
              <a:t>Genome editing is a set of techniques for introducing targeted changes in genomes</a:t>
            </a:r>
            <a:r>
              <a:rPr lang="lv-LV" dirty="0"/>
              <a:t> </a:t>
            </a:r>
          </a:p>
          <a:p>
            <a:r>
              <a:rPr lang="lv-LV" dirty="0" err="1"/>
              <a:t>Genome</a:t>
            </a:r>
            <a:r>
              <a:rPr lang="lv-LV" dirty="0"/>
              <a:t> </a:t>
            </a:r>
            <a:r>
              <a:rPr lang="lv-LV" dirty="0" err="1"/>
              <a:t>editing</a:t>
            </a:r>
            <a:r>
              <a:rPr lang="lv-LV" dirty="0"/>
              <a:t> </a:t>
            </a:r>
            <a:r>
              <a:rPr lang="lv-LV" dirty="0" err="1"/>
              <a:t>is</a:t>
            </a:r>
            <a:r>
              <a:rPr lang="lv-LV" dirty="0"/>
              <a:t> </a:t>
            </a:r>
            <a:r>
              <a:rPr lang="lv-LV" dirty="0" err="1"/>
              <a:t>similar</a:t>
            </a:r>
            <a:r>
              <a:rPr lang="lv-LV" dirty="0"/>
              <a:t> to </a:t>
            </a:r>
            <a:r>
              <a:rPr lang="lv-LV" dirty="0" err="1"/>
              <a:t>site-directed</a:t>
            </a:r>
            <a:r>
              <a:rPr lang="lv-LV" dirty="0"/>
              <a:t> </a:t>
            </a:r>
            <a:r>
              <a:rPr lang="lv-LV" dirty="0" err="1"/>
              <a:t>mutagenesis</a:t>
            </a:r>
            <a:r>
              <a:rPr lang="lv-LV" dirty="0"/>
              <a:t> </a:t>
            </a:r>
          </a:p>
          <a:p>
            <a:r>
              <a:rPr lang="lv-LV" dirty="0" err="1"/>
              <a:t>Genome</a:t>
            </a:r>
            <a:r>
              <a:rPr lang="lv-LV" dirty="0"/>
              <a:t> </a:t>
            </a:r>
            <a:r>
              <a:rPr lang="lv-LV" dirty="0" err="1"/>
              <a:t>editing</a:t>
            </a:r>
            <a:r>
              <a:rPr lang="lv-LV" dirty="0"/>
              <a:t> </a:t>
            </a:r>
            <a:r>
              <a:rPr lang="lv-LV" dirty="0" err="1"/>
              <a:t>is</a:t>
            </a:r>
            <a:r>
              <a:rPr lang="lv-LV" dirty="0"/>
              <a:t> </a:t>
            </a:r>
            <a:r>
              <a:rPr lang="en-US" dirty="0"/>
              <a:t>be achieved by enzymes collectively called site-directed nucleases (SDN)</a:t>
            </a:r>
            <a:endParaRPr lang="lv-LV" dirty="0"/>
          </a:p>
          <a:p>
            <a:r>
              <a:rPr lang="lv-LV" dirty="0" err="1"/>
              <a:t>In</a:t>
            </a:r>
            <a:r>
              <a:rPr lang="lv-LV" dirty="0"/>
              <a:t> </a:t>
            </a:r>
            <a:r>
              <a:rPr lang="lv-LV"/>
              <a:t>general, </a:t>
            </a:r>
            <a:r>
              <a:rPr lang="lv-LV" dirty="0" err="1"/>
              <a:t>there</a:t>
            </a:r>
            <a:r>
              <a:rPr lang="lv-LV" dirty="0"/>
              <a:t> </a:t>
            </a:r>
            <a:r>
              <a:rPr lang="lv-LV" dirty="0" err="1"/>
              <a:t>are</a:t>
            </a:r>
            <a:r>
              <a:rPr lang="lv-LV" dirty="0"/>
              <a:t> </a:t>
            </a:r>
            <a:r>
              <a:rPr lang="lv-LV" dirty="0" err="1"/>
              <a:t>two</a:t>
            </a:r>
            <a:r>
              <a:rPr lang="lv-LV" dirty="0"/>
              <a:t> </a:t>
            </a:r>
            <a:r>
              <a:rPr lang="lv-LV" dirty="0" err="1"/>
              <a:t>types</a:t>
            </a:r>
            <a:r>
              <a:rPr lang="lv-LV" dirty="0"/>
              <a:t> </a:t>
            </a:r>
            <a:r>
              <a:rPr lang="lv-LV" dirty="0" err="1"/>
              <a:t>of</a:t>
            </a:r>
            <a:r>
              <a:rPr lang="lv-LV" dirty="0"/>
              <a:t> </a:t>
            </a:r>
            <a:r>
              <a:rPr lang="lv-LV" dirty="0" err="1"/>
              <a:t>SDNs</a:t>
            </a:r>
            <a:r>
              <a:rPr lang="lv-LV" dirty="0"/>
              <a:t>: </a:t>
            </a:r>
          </a:p>
          <a:p>
            <a:pPr marL="457200" lvl="1" indent="0">
              <a:buNone/>
            </a:pPr>
            <a:r>
              <a:rPr lang="lv-LV" dirty="0"/>
              <a:t>1) DNA </a:t>
            </a:r>
            <a:r>
              <a:rPr lang="lv-LV" dirty="0" err="1"/>
              <a:t>recognition</a:t>
            </a:r>
            <a:r>
              <a:rPr lang="lv-LV" dirty="0"/>
              <a:t> </a:t>
            </a:r>
            <a:r>
              <a:rPr lang="lv-LV" dirty="0" err="1"/>
              <a:t>is</a:t>
            </a:r>
            <a:r>
              <a:rPr lang="lv-LV" dirty="0"/>
              <a:t> </a:t>
            </a:r>
            <a:r>
              <a:rPr lang="lv-LV" dirty="0" err="1"/>
              <a:t>achieved</a:t>
            </a:r>
            <a:r>
              <a:rPr lang="lv-LV" dirty="0"/>
              <a:t> </a:t>
            </a:r>
            <a:r>
              <a:rPr lang="lv-LV" dirty="0" err="1"/>
              <a:t>by</a:t>
            </a:r>
            <a:r>
              <a:rPr lang="lv-LV" dirty="0"/>
              <a:t> </a:t>
            </a:r>
            <a:r>
              <a:rPr lang="lv-LV" dirty="0" err="1"/>
              <a:t>protein</a:t>
            </a:r>
            <a:r>
              <a:rPr lang="lv-LV" dirty="0"/>
              <a:t> </a:t>
            </a:r>
            <a:r>
              <a:rPr lang="lv-LV" dirty="0" err="1"/>
              <a:t>domain</a:t>
            </a:r>
            <a:r>
              <a:rPr lang="lv-LV" dirty="0"/>
              <a:t> (TALEN, ZFN) </a:t>
            </a:r>
          </a:p>
          <a:p>
            <a:pPr marL="457200" lvl="1" indent="0">
              <a:buNone/>
            </a:pPr>
            <a:r>
              <a:rPr lang="lv-LV" dirty="0"/>
              <a:t>2) DNA </a:t>
            </a:r>
            <a:r>
              <a:rPr lang="lv-LV" dirty="0" err="1"/>
              <a:t>recognition</a:t>
            </a:r>
            <a:r>
              <a:rPr lang="lv-LV" dirty="0"/>
              <a:t> </a:t>
            </a:r>
            <a:r>
              <a:rPr lang="lv-LV" dirty="0" err="1"/>
              <a:t>is</a:t>
            </a:r>
            <a:r>
              <a:rPr lang="lv-LV" dirty="0"/>
              <a:t> </a:t>
            </a:r>
            <a:r>
              <a:rPr lang="lv-LV" dirty="0" err="1"/>
              <a:t>achieved</a:t>
            </a:r>
            <a:r>
              <a:rPr lang="lv-LV" dirty="0"/>
              <a:t> </a:t>
            </a:r>
            <a:r>
              <a:rPr lang="lv-LV" dirty="0" err="1"/>
              <a:t>by</a:t>
            </a:r>
            <a:r>
              <a:rPr lang="lv-LV" dirty="0"/>
              <a:t> </a:t>
            </a:r>
            <a:r>
              <a:rPr lang="lv-LV" dirty="0" err="1"/>
              <a:t>complementary</a:t>
            </a:r>
            <a:r>
              <a:rPr lang="lv-LV" dirty="0"/>
              <a:t> RNA </a:t>
            </a:r>
            <a:r>
              <a:rPr lang="lv-LV" dirty="0" err="1"/>
              <a:t>molecule</a:t>
            </a:r>
            <a:r>
              <a:rPr lang="lv-LV" dirty="0"/>
              <a:t> (CRISPR/Cas9)</a:t>
            </a:r>
            <a:endParaRPr lang="en-US" dirty="0"/>
          </a:p>
        </p:txBody>
      </p:sp>
      <p:pic>
        <p:nvPicPr>
          <p:cNvPr id="4" name="Picture 3">
            <a:extLst>
              <a:ext uri="{FF2B5EF4-FFF2-40B4-BE49-F238E27FC236}">
                <a16:creationId xmlns:a16="http://schemas.microsoft.com/office/drawing/2014/main" id="{03C395E6-F5EB-8349-B99B-F3B193B823E9}"/>
              </a:ext>
            </a:extLst>
          </p:cNvPr>
          <p:cNvPicPr>
            <a:picLocks noChangeAspect="1"/>
          </p:cNvPicPr>
          <p:nvPr/>
        </p:nvPicPr>
        <p:blipFill>
          <a:blip r:embed="rId2"/>
          <a:stretch>
            <a:fillRect/>
          </a:stretch>
        </p:blipFill>
        <p:spPr>
          <a:xfrm>
            <a:off x="935305" y="365125"/>
            <a:ext cx="1901435" cy="1438752"/>
          </a:xfrm>
          <a:prstGeom prst="rect">
            <a:avLst/>
          </a:prstGeom>
        </p:spPr>
      </p:pic>
      <p:pic>
        <p:nvPicPr>
          <p:cNvPr id="5" name="Picture 4">
            <a:extLst>
              <a:ext uri="{FF2B5EF4-FFF2-40B4-BE49-F238E27FC236}">
                <a16:creationId xmlns:a16="http://schemas.microsoft.com/office/drawing/2014/main" id="{D47D3CB6-A6F3-454A-9775-49E4C8E9EE5D}"/>
              </a:ext>
            </a:extLst>
          </p:cNvPr>
          <p:cNvPicPr>
            <a:picLocks noChangeAspect="1"/>
          </p:cNvPicPr>
          <p:nvPr/>
        </p:nvPicPr>
        <p:blipFill>
          <a:blip r:embed="rId3"/>
          <a:stretch>
            <a:fillRect/>
          </a:stretch>
        </p:blipFill>
        <p:spPr>
          <a:xfrm>
            <a:off x="9806396" y="626234"/>
            <a:ext cx="1313607" cy="1008612"/>
          </a:xfrm>
          <a:prstGeom prst="rect">
            <a:avLst/>
          </a:prstGeom>
        </p:spPr>
      </p:pic>
      <p:sp>
        <p:nvSpPr>
          <p:cNvPr id="3" name="Date Placeholder 2">
            <a:extLst>
              <a:ext uri="{FF2B5EF4-FFF2-40B4-BE49-F238E27FC236}">
                <a16:creationId xmlns:a16="http://schemas.microsoft.com/office/drawing/2014/main" id="{DD7C4651-0AB5-486B-81B6-1F53B7208F0D}"/>
              </a:ext>
            </a:extLst>
          </p:cNvPr>
          <p:cNvSpPr>
            <a:spLocks noGrp="1"/>
          </p:cNvSpPr>
          <p:nvPr>
            <p:ph type="dt" sz="half" idx="10"/>
          </p:nvPr>
        </p:nvSpPr>
        <p:spPr/>
        <p:txBody>
          <a:bodyPr/>
          <a:lstStyle/>
          <a:p>
            <a:r>
              <a:rPr lang="en-US"/>
              <a:t>08.10.2021</a:t>
            </a:r>
            <a:endParaRPr lang="lv-LV"/>
          </a:p>
        </p:txBody>
      </p:sp>
      <p:sp>
        <p:nvSpPr>
          <p:cNvPr id="6" name="Slide Number Placeholder 5">
            <a:extLst>
              <a:ext uri="{FF2B5EF4-FFF2-40B4-BE49-F238E27FC236}">
                <a16:creationId xmlns:a16="http://schemas.microsoft.com/office/drawing/2014/main" id="{EDE7ED31-90FD-414E-B346-9A9BDDFEE4AA}"/>
              </a:ext>
            </a:extLst>
          </p:cNvPr>
          <p:cNvSpPr>
            <a:spLocks noGrp="1"/>
          </p:cNvSpPr>
          <p:nvPr>
            <p:ph type="sldNum" sz="quarter" idx="12"/>
          </p:nvPr>
        </p:nvSpPr>
        <p:spPr/>
        <p:txBody>
          <a:bodyPr/>
          <a:lstStyle/>
          <a:p>
            <a:fld id="{C14EE085-EDD7-49A8-841A-507A4A7D552F}" type="slidenum">
              <a:rPr lang="lv-LV" smtClean="0"/>
              <a:t>8</a:t>
            </a:fld>
            <a:endParaRPr lang="lv-LV"/>
          </a:p>
        </p:txBody>
      </p:sp>
    </p:spTree>
    <p:extLst>
      <p:ext uri="{BB962C8B-B14F-4D97-AF65-F5344CB8AC3E}">
        <p14:creationId xmlns:p14="http://schemas.microsoft.com/office/powerpoint/2010/main" val="247396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16141A2-F706-4977-9A92-C2E41DE1587E}"/>
              </a:ext>
            </a:extLst>
          </p:cNvPr>
          <p:cNvSpPr>
            <a:spLocks noGrp="1"/>
          </p:cNvSpPr>
          <p:nvPr>
            <p:ph type="dt" sz="half" idx="10"/>
          </p:nvPr>
        </p:nvSpPr>
        <p:spPr/>
        <p:txBody>
          <a:bodyPr/>
          <a:lstStyle/>
          <a:p>
            <a:r>
              <a:rPr lang="en-US"/>
              <a:t>08.10.2021</a:t>
            </a:r>
            <a:endParaRPr lang="lv-LV"/>
          </a:p>
        </p:txBody>
      </p:sp>
      <p:pic>
        <p:nvPicPr>
          <p:cNvPr id="7" name="Picture 6">
            <a:extLst>
              <a:ext uri="{FF2B5EF4-FFF2-40B4-BE49-F238E27FC236}">
                <a16:creationId xmlns:a16="http://schemas.microsoft.com/office/drawing/2014/main" id="{C6C3264A-D23C-4D6F-B346-A58C5F402B6D}"/>
              </a:ext>
            </a:extLst>
          </p:cNvPr>
          <p:cNvPicPr>
            <a:picLocks noChangeAspect="1"/>
          </p:cNvPicPr>
          <p:nvPr/>
        </p:nvPicPr>
        <p:blipFill>
          <a:blip r:embed="rId3"/>
          <a:stretch>
            <a:fillRect/>
          </a:stretch>
        </p:blipFill>
        <p:spPr>
          <a:xfrm>
            <a:off x="2214947" y="269047"/>
            <a:ext cx="7762106" cy="6361211"/>
          </a:xfrm>
          <a:prstGeom prst="rect">
            <a:avLst/>
          </a:prstGeom>
        </p:spPr>
      </p:pic>
      <p:sp>
        <p:nvSpPr>
          <p:cNvPr id="9" name="TextBox 8">
            <a:extLst>
              <a:ext uri="{FF2B5EF4-FFF2-40B4-BE49-F238E27FC236}">
                <a16:creationId xmlns:a16="http://schemas.microsoft.com/office/drawing/2014/main" id="{026D8955-2C26-4145-9D53-1D8A456D34CD}"/>
              </a:ext>
            </a:extLst>
          </p:cNvPr>
          <p:cNvSpPr txBox="1"/>
          <p:nvPr/>
        </p:nvSpPr>
        <p:spPr>
          <a:xfrm>
            <a:off x="231608" y="5554397"/>
            <a:ext cx="3871160" cy="646331"/>
          </a:xfrm>
          <a:prstGeom prst="rect">
            <a:avLst/>
          </a:prstGeom>
          <a:noFill/>
        </p:spPr>
        <p:txBody>
          <a:bodyPr wrap="square">
            <a:spAutoFit/>
          </a:bodyPr>
          <a:lstStyle/>
          <a:p>
            <a:r>
              <a:rPr lang="en-US" dirty="0"/>
              <a:t>https://www.nobelprize.org/prizes/chemistry/2020/summary/</a:t>
            </a:r>
          </a:p>
        </p:txBody>
      </p:sp>
      <p:pic>
        <p:nvPicPr>
          <p:cNvPr id="5" name="Picture 4">
            <a:extLst>
              <a:ext uri="{FF2B5EF4-FFF2-40B4-BE49-F238E27FC236}">
                <a16:creationId xmlns:a16="http://schemas.microsoft.com/office/drawing/2014/main" id="{6C95F29B-4FFE-4851-A3CB-F06097F0945D}"/>
              </a:ext>
            </a:extLst>
          </p:cNvPr>
          <p:cNvPicPr>
            <a:picLocks noChangeAspect="1"/>
          </p:cNvPicPr>
          <p:nvPr/>
        </p:nvPicPr>
        <p:blipFill>
          <a:blip r:embed="rId4"/>
          <a:stretch>
            <a:fillRect/>
          </a:stretch>
        </p:blipFill>
        <p:spPr>
          <a:xfrm>
            <a:off x="197390" y="53977"/>
            <a:ext cx="1901435" cy="1438752"/>
          </a:xfrm>
          <a:prstGeom prst="rect">
            <a:avLst/>
          </a:prstGeom>
        </p:spPr>
      </p:pic>
      <p:pic>
        <p:nvPicPr>
          <p:cNvPr id="6" name="Picture 5">
            <a:extLst>
              <a:ext uri="{FF2B5EF4-FFF2-40B4-BE49-F238E27FC236}">
                <a16:creationId xmlns:a16="http://schemas.microsoft.com/office/drawing/2014/main" id="{AEA707C3-ACAB-4F47-ACB5-3B4A3DC65D41}"/>
              </a:ext>
            </a:extLst>
          </p:cNvPr>
          <p:cNvPicPr>
            <a:picLocks noChangeAspect="1"/>
          </p:cNvPicPr>
          <p:nvPr/>
        </p:nvPicPr>
        <p:blipFill>
          <a:blip r:embed="rId5"/>
          <a:stretch>
            <a:fillRect/>
          </a:stretch>
        </p:blipFill>
        <p:spPr>
          <a:xfrm>
            <a:off x="10476956" y="269047"/>
            <a:ext cx="1313607" cy="1008612"/>
          </a:xfrm>
          <a:prstGeom prst="rect">
            <a:avLst/>
          </a:prstGeom>
        </p:spPr>
      </p:pic>
      <p:sp>
        <p:nvSpPr>
          <p:cNvPr id="2" name="Slide Number Placeholder 1">
            <a:extLst>
              <a:ext uri="{FF2B5EF4-FFF2-40B4-BE49-F238E27FC236}">
                <a16:creationId xmlns:a16="http://schemas.microsoft.com/office/drawing/2014/main" id="{CC3CA52C-BE5F-4F0D-B3A5-D0628B2CCB95}"/>
              </a:ext>
            </a:extLst>
          </p:cNvPr>
          <p:cNvSpPr>
            <a:spLocks noGrp="1"/>
          </p:cNvSpPr>
          <p:nvPr>
            <p:ph type="sldNum" sz="quarter" idx="12"/>
          </p:nvPr>
        </p:nvSpPr>
        <p:spPr/>
        <p:txBody>
          <a:bodyPr/>
          <a:lstStyle/>
          <a:p>
            <a:fld id="{C14EE085-EDD7-49A8-841A-507A4A7D552F}" type="slidenum">
              <a:rPr lang="lv-LV" smtClean="0"/>
              <a:t>9</a:t>
            </a:fld>
            <a:endParaRPr lang="lv-LV"/>
          </a:p>
        </p:txBody>
      </p:sp>
    </p:spTree>
    <p:extLst>
      <p:ext uri="{BB962C8B-B14F-4D97-AF65-F5344CB8AC3E}">
        <p14:creationId xmlns:p14="http://schemas.microsoft.com/office/powerpoint/2010/main" val="1020066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āze">
  <a:themeElements>
    <a:clrScheme name="Papīrs">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āz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448864f-7f21-4414-b1bd-14d5f7e4b708">FM6FMVPPVCPT-948290403-104</_dlc_DocId>
    <_dlc_DocIdUrl xmlns="4448864f-7f21-4414-b1bd-14d5f7e4b708">
      <Url>https://universityoflatvia387.sharepoint.com/sites/EDITGRASS4FOOD/_layouts/15/DocIdRedir.aspx?ID=FM6FMVPPVCPT-948290403-104</Url>
      <Description>FM6FMVPPVCPT-948290403-104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C1AE71C47EED64F842D0F19ABFBA84B" ma:contentTypeVersion="9" ma:contentTypeDescription="Create a new document." ma:contentTypeScope="" ma:versionID="a5b651020f8ee53901043f7b4e4e1249">
  <xsd:schema xmlns:xsd="http://www.w3.org/2001/XMLSchema" xmlns:xs="http://www.w3.org/2001/XMLSchema" xmlns:p="http://schemas.microsoft.com/office/2006/metadata/properties" xmlns:ns2="4448864f-7f21-4414-b1bd-14d5f7e4b708" xmlns:ns3="91051944-2059-4cc2-ad93-1296fa6769d8" targetNamespace="http://schemas.microsoft.com/office/2006/metadata/properties" ma:root="true" ma:fieldsID="10035baf6801a27eb4d2eb34d569da89" ns2:_="" ns3:_="">
    <xsd:import namespace="4448864f-7f21-4414-b1bd-14d5f7e4b708"/>
    <xsd:import namespace="91051944-2059-4cc2-ad93-1296fa6769d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8864f-7f21-4414-b1bd-14d5f7e4b70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051944-2059-4cc2-ad93-1296fa6769d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E18B8-A1E1-443B-844B-DECF16842734}">
  <ds:schemaRefs>
    <ds:schemaRef ds:uri="http://schemas.microsoft.com/office/2006/metadata/properties"/>
    <ds:schemaRef ds:uri="http://schemas.microsoft.com/office/infopath/2007/PartnerControls"/>
    <ds:schemaRef ds:uri="4448864f-7f21-4414-b1bd-14d5f7e4b708"/>
  </ds:schemaRefs>
</ds:datastoreItem>
</file>

<file path=customXml/itemProps2.xml><?xml version="1.0" encoding="utf-8"?>
<ds:datastoreItem xmlns:ds="http://schemas.openxmlformats.org/officeDocument/2006/customXml" ds:itemID="{004D178B-B3B8-431A-99CA-2A36BED65B39}">
  <ds:schemaRefs>
    <ds:schemaRef ds:uri="http://schemas.microsoft.com/sharepoint/v3/contenttype/forms"/>
  </ds:schemaRefs>
</ds:datastoreItem>
</file>

<file path=customXml/itemProps3.xml><?xml version="1.0" encoding="utf-8"?>
<ds:datastoreItem xmlns:ds="http://schemas.openxmlformats.org/officeDocument/2006/customXml" ds:itemID="{48BF882A-2944-431E-87BF-0AC6B585F4BD}">
  <ds:schemaRefs>
    <ds:schemaRef ds:uri="http://schemas.microsoft.com/sharepoint/events"/>
  </ds:schemaRefs>
</ds:datastoreItem>
</file>

<file path=customXml/itemProps4.xml><?xml version="1.0" encoding="utf-8"?>
<ds:datastoreItem xmlns:ds="http://schemas.openxmlformats.org/officeDocument/2006/customXml" ds:itemID="{04169789-CF9F-4815-9CD5-1F2081C5F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48864f-7f21-4414-b1bd-14d5f7e4b708"/>
    <ds:schemaRef ds:uri="91051944-2059-4cc2-ad93-1296fa676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TotalTime>
  <Words>2780</Words>
  <Application>Microsoft Macintosh PowerPoint</Application>
  <PresentationFormat>Widescreen</PresentationFormat>
  <Paragraphs>240</Paragraphs>
  <Slides>32</Slides>
  <Notes>21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Arial</vt:lpstr>
      <vt:lpstr>Calibri</vt:lpstr>
      <vt:lpstr>Calibri Light</vt:lpstr>
      <vt:lpstr>Corbel</vt:lpstr>
      <vt:lpstr>Courier New</vt:lpstr>
      <vt:lpstr>Montserrat</vt:lpstr>
      <vt:lpstr>Symbol</vt:lpstr>
      <vt:lpstr>Times New Roman</vt:lpstr>
      <vt:lpstr>Office Theme</vt:lpstr>
      <vt:lpstr>Bāze</vt:lpstr>
      <vt:lpstr>CorelDRAW Home &amp; Students</vt:lpstr>
      <vt:lpstr>Improving adaptability and resilience of perennial ryegrass for safe and sustainable food systems through CRISPR-Cas9 technology - EditGrass4Food</vt:lpstr>
      <vt:lpstr>Project partners </vt:lpstr>
      <vt:lpstr>Lolium perenne </vt:lpstr>
      <vt:lpstr>L. perenne genomic resources </vt:lpstr>
      <vt:lpstr>Aim and objectives </vt:lpstr>
      <vt:lpstr>WPs</vt:lpstr>
      <vt:lpstr>Deliverables </vt:lpstr>
      <vt:lpstr>Genome editing</vt:lpstr>
      <vt:lpstr>PowerPoint Presentation</vt:lpstr>
      <vt:lpstr>PowerPoint Presentation</vt:lpstr>
      <vt:lpstr>Virginijus Siksnys  Viļņas Biotehnoloģijas institūts </vt:lpstr>
      <vt:lpstr>Natural adaptive CRISPR/Cas9 immune system from bacteria</vt:lpstr>
      <vt:lpstr>Genome editing with CRISPR/Cas9</vt:lpstr>
      <vt:lpstr>CRISPR/Cas9 system has many different applications </vt:lpstr>
      <vt:lpstr>Base editors </vt:lpstr>
      <vt:lpstr>Prime editors </vt:lpstr>
      <vt:lpstr>Site-directed nucleases and scenarios for genome modification</vt:lpstr>
      <vt:lpstr>Organisms obtained by mutagenesis (including genome editing) are GMO</vt:lpstr>
      <vt:lpstr>PowerPoint Presentation</vt:lpstr>
      <vt:lpstr>EC study on new genomic techniques</vt:lpstr>
      <vt:lpstr>EC study on new genomic techniques</vt:lpstr>
      <vt:lpstr>EC study on new genomic techniques</vt:lpstr>
      <vt:lpstr>Existing EFSA risk assessment framework for new genomic techniques </vt:lpstr>
      <vt:lpstr>Risk assessment flowchart for genome-edited organisms </vt:lpstr>
      <vt:lpstr>PowerPoint Presentation</vt:lpstr>
      <vt:lpstr>PowerPoint Presentation</vt:lpstr>
      <vt:lpstr>Genome editing may be undistinguishable from natural and induced mutations </vt:lpstr>
      <vt:lpstr>Findings of the EC study I</vt:lpstr>
      <vt:lpstr>Findings of the EC study II</vt:lpstr>
      <vt:lpstr>Conclusions of the EC study</vt:lpstr>
      <vt:lpstr>Conclusions </vt:lpstr>
      <vt:lpstr>Acknowledgements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Sandra</dc:creator>
  <cp:lastModifiedBy>strole77@gmail.com</cp:lastModifiedBy>
  <cp:revision>57</cp:revision>
  <cp:lastPrinted>2021-11-01T13:01:55Z</cp:lastPrinted>
  <dcterms:created xsi:type="dcterms:W3CDTF">2021-10-05T13:43:52Z</dcterms:created>
  <dcterms:modified xsi:type="dcterms:W3CDTF">2021-11-01T15:22:00Z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0x0101004C1AE71C47EED64F842D0F19ABFBA84B</vt:lpwstr>
  </property>
  <property fmtid="{D5CDD505-2E9C-101B-9397-08002B2CF9AE}" pid="3" name="_dlc_DocIdItemGuid">
    <vt:lpwstr>ec1692f3-9d5e-4f13-8e40-5fa346d53987</vt:lpwstr>
  </property>
</Properties>
</file>