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4" r:id="rId4"/>
    <p:sldId id="267" r:id="rId5"/>
    <p:sldId id="456" r:id="rId6"/>
    <p:sldId id="301" r:id="rId7"/>
    <p:sldId id="260" r:id="rId8"/>
    <p:sldId id="261" r:id="rId9"/>
    <p:sldId id="287" r:id="rId10"/>
    <p:sldId id="263" r:id="rId11"/>
    <p:sldId id="397" r:id="rId12"/>
    <p:sldId id="265" r:id="rId13"/>
    <p:sldId id="311" r:id="rId14"/>
    <p:sldId id="288" r:id="rId15"/>
    <p:sldId id="290" r:id="rId16"/>
    <p:sldId id="291" r:id="rId17"/>
    <p:sldId id="453" r:id="rId18"/>
    <p:sldId id="454" r:id="rId19"/>
    <p:sldId id="302" r:id="rId20"/>
    <p:sldId id="297" r:id="rId21"/>
    <p:sldId id="294" r:id="rId22"/>
    <p:sldId id="283" r:id="rId23"/>
    <p:sldId id="284" r:id="rId24"/>
    <p:sldId id="278" r:id="rId25"/>
    <p:sldId id="455" r:id="rId26"/>
    <p:sldId id="392" r:id="rId27"/>
    <p:sldId id="393" r:id="rId28"/>
    <p:sldId id="394" r:id="rId29"/>
    <p:sldId id="395" r:id="rId30"/>
    <p:sldId id="293" r:id="rId3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0" autoAdjust="0"/>
    <p:restoredTop sz="75960" autoAdjust="0"/>
  </p:normalViewPr>
  <p:slideViewPr>
    <p:cSldViewPr snapToGrid="0">
      <p:cViewPr varScale="1">
        <p:scale>
          <a:sx n="84" d="100"/>
          <a:sy n="84" d="100"/>
        </p:scale>
        <p:origin x="1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369A4-45F0-49C7-9C6A-DAA9B93B9CB5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143E8-9CF5-48F1-9E11-4A8AC0A40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7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dominant forage grass species in Europe due to its high regrowth capacity, rapid establishment, tolerance to frequent cutting and grazing, and high nutritive value for ruminant livestock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BF349-27A5-44C1-8C69-2C3879FAD29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713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VRN2 </a:t>
            </a:r>
            <a:r>
              <a:rPr lang="nb-NO" dirty="0" err="1"/>
              <a:t>function</a:t>
            </a:r>
            <a:r>
              <a:rPr lang="nb-NO" baseline="0" dirty="0"/>
              <a:t> </a:t>
            </a:r>
            <a:r>
              <a:rPr lang="nb-NO" baseline="0" dirty="0" err="1"/>
              <a:t>therefore</a:t>
            </a:r>
            <a:r>
              <a:rPr lang="nb-NO" baseline="0" dirty="0"/>
              <a:t> </a:t>
            </a:r>
            <a:r>
              <a:rPr lang="nb-NO" baseline="0" dirty="0" err="1"/>
              <a:t>stably</a:t>
            </a:r>
            <a:r>
              <a:rPr lang="nb-NO" baseline="0" dirty="0"/>
              <a:t> </a:t>
            </a:r>
            <a:r>
              <a:rPr lang="nb-NO" baseline="0" dirty="0" err="1"/>
              <a:t>maintains</a:t>
            </a:r>
            <a:r>
              <a:rPr lang="nb-NO" baseline="0" dirty="0"/>
              <a:t> FLC </a:t>
            </a:r>
            <a:r>
              <a:rPr lang="nb-NO" baseline="0" dirty="0" err="1"/>
              <a:t>repression</a:t>
            </a:r>
            <a:r>
              <a:rPr lang="nb-NO" baseline="0" dirty="0"/>
              <a:t> </a:t>
            </a:r>
            <a:r>
              <a:rPr lang="nb-NO" baseline="0" dirty="0" err="1"/>
              <a:t>after</a:t>
            </a:r>
            <a:r>
              <a:rPr lang="nb-NO" baseline="0" dirty="0"/>
              <a:t> a </a:t>
            </a:r>
            <a:r>
              <a:rPr lang="nb-NO" baseline="0" dirty="0" err="1"/>
              <a:t>cold</a:t>
            </a:r>
            <a:r>
              <a:rPr lang="nb-NO" baseline="0" dirty="0"/>
              <a:t> </a:t>
            </a:r>
            <a:r>
              <a:rPr lang="nb-NO" baseline="0" dirty="0" err="1"/>
              <a:t>treatment</a:t>
            </a:r>
            <a:r>
              <a:rPr lang="nb-NO" baseline="0" dirty="0"/>
              <a:t>, serving as a </a:t>
            </a:r>
            <a:r>
              <a:rPr lang="nb-NO" baseline="0" dirty="0" err="1"/>
              <a:t>mehanism</a:t>
            </a:r>
            <a:r>
              <a:rPr lang="nb-NO" baseline="0" dirty="0"/>
              <a:t> for cellular </a:t>
            </a:r>
            <a:r>
              <a:rPr lang="nb-NO" baseline="0" dirty="0" err="1"/>
              <a:t>memory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vernalization</a:t>
            </a:r>
            <a:r>
              <a:rPr lang="nb-NO" baseline="0" dirty="0"/>
              <a:t> . </a:t>
            </a:r>
            <a:r>
              <a:rPr lang="nb-NO" i="1" baseline="0" dirty="0"/>
              <a:t>Vrn2 gene </a:t>
            </a:r>
            <a:r>
              <a:rPr lang="nb-NO" i="1" baseline="0" dirty="0" err="1"/>
              <a:t>mediates</a:t>
            </a:r>
            <a:r>
              <a:rPr lang="nb-NO" i="1" baseline="0" dirty="0"/>
              <a:t> </a:t>
            </a:r>
            <a:r>
              <a:rPr lang="nb-NO" i="1" baseline="0" dirty="0" err="1"/>
              <a:t>vernalization</a:t>
            </a:r>
            <a:r>
              <a:rPr lang="nb-NO" i="1" baseline="0" dirty="0"/>
              <a:t> and </a:t>
            </a:r>
            <a:r>
              <a:rPr lang="nb-NO" i="1" baseline="0" dirty="0" err="1"/>
              <a:t>encodes</a:t>
            </a:r>
            <a:r>
              <a:rPr lang="nb-NO" i="1" baseline="0" dirty="0"/>
              <a:t> a </a:t>
            </a:r>
            <a:r>
              <a:rPr lang="nb-NO" i="1" baseline="0" dirty="0" err="1"/>
              <a:t>nuclear</a:t>
            </a:r>
            <a:r>
              <a:rPr lang="nb-NO" i="1" baseline="0" dirty="0"/>
              <a:t> </a:t>
            </a:r>
            <a:r>
              <a:rPr lang="nb-NO" i="1" baseline="0" dirty="0" err="1"/>
              <a:t>localized</a:t>
            </a:r>
            <a:r>
              <a:rPr lang="nb-NO" i="1" baseline="0" dirty="0"/>
              <a:t> </a:t>
            </a:r>
            <a:r>
              <a:rPr lang="nb-NO" i="1" baseline="0" dirty="0" err="1"/>
              <a:t>zinc</a:t>
            </a:r>
            <a:r>
              <a:rPr lang="nb-NO" i="1" baseline="0" dirty="0"/>
              <a:t> finger protein </a:t>
            </a:r>
            <a:r>
              <a:rPr lang="nb-NO" i="1" baseline="0" dirty="0" err="1"/>
              <a:t>with</a:t>
            </a:r>
            <a:r>
              <a:rPr lang="nb-NO" i="1" baseline="0" dirty="0"/>
              <a:t> </a:t>
            </a:r>
            <a:r>
              <a:rPr lang="nb-NO" i="1" baseline="0" dirty="0" err="1"/>
              <a:t>similarity</a:t>
            </a:r>
            <a:r>
              <a:rPr lang="nb-NO" i="1" baseline="0" dirty="0"/>
              <a:t> to </a:t>
            </a:r>
            <a:r>
              <a:rPr lang="nb-NO" i="1" baseline="0" dirty="0" err="1"/>
              <a:t>polycomb</a:t>
            </a:r>
            <a:r>
              <a:rPr lang="nb-NO" i="1" baseline="0" dirty="0"/>
              <a:t> </a:t>
            </a:r>
            <a:r>
              <a:rPr lang="nb-NO" i="1" baseline="0" dirty="0" err="1"/>
              <a:t>group</a:t>
            </a:r>
            <a:r>
              <a:rPr lang="nb-NO" i="1" baseline="0" dirty="0"/>
              <a:t> proteins </a:t>
            </a:r>
            <a:r>
              <a:rPr lang="nb-NO" i="1" baseline="0" dirty="0" err="1"/>
              <a:t>of</a:t>
            </a:r>
            <a:r>
              <a:rPr lang="nb-NO" i="1" baseline="0" dirty="0"/>
              <a:t> plants</a:t>
            </a:r>
            <a:r>
              <a:rPr lang="nb-NO" baseline="0" dirty="0"/>
              <a:t>.</a:t>
            </a:r>
          </a:p>
          <a:p>
            <a:r>
              <a:rPr lang="nb-NO" baseline="0" dirty="0" err="1"/>
              <a:t>Reduction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RNA </a:t>
            </a:r>
            <a:r>
              <a:rPr lang="nb-NO" baseline="0" dirty="0" err="1"/>
              <a:t>level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vrn2 by </a:t>
            </a:r>
            <a:r>
              <a:rPr lang="nb-NO" baseline="0" dirty="0" err="1"/>
              <a:t>rnai</a:t>
            </a:r>
            <a:r>
              <a:rPr lang="nb-NO" baseline="0" dirty="0"/>
              <a:t> </a:t>
            </a:r>
            <a:r>
              <a:rPr lang="nb-NO" baseline="0" dirty="0" err="1"/>
              <a:t>accelerated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flowering</a:t>
            </a:r>
            <a:r>
              <a:rPr lang="nb-NO" baseline="0" dirty="0"/>
              <a:t> time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transgenic</a:t>
            </a:r>
            <a:r>
              <a:rPr lang="nb-NO" baseline="0" dirty="0"/>
              <a:t> </a:t>
            </a:r>
            <a:r>
              <a:rPr lang="nb-NO" baseline="0" dirty="0" err="1"/>
              <a:t>winter</a:t>
            </a:r>
            <a:r>
              <a:rPr lang="nb-NO" baseline="0" dirty="0"/>
              <a:t> </a:t>
            </a:r>
            <a:r>
              <a:rPr lang="nb-NO" baseline="0" dirty="0" err="1"/>
              <a:t>wheats</a:t>
            </a:r>
            <a:r>
              <a:rPr lang="nb-NO" baseline="0" dirty="0"/>
              <a:t> 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BF349-27A5-44C1-8C69-2C3879FAD297}" type="slidenum">
              <a:rPr lang="nb-NO" smtClean="0">
                <a:solidFill>
                  <a:prstClr val="black"/>
                </a:solidFill>
              </a:rPr>
              <a:pPr/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8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dirty="0"/>
          </a:p>
        </p:txBody>
      </p:sp>
      <p:sp>
        <p:nvSpPr>
          <p:cNvPr id="111620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D7FB4-9577-4843-9892-C1FC0076741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154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43E8-9CF5-48F1-9E11-4A8AC0A40E0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04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Whitney-Book"/>
              </a:rPr>
              <a:t>Visual representation of breeding strategies and comparison of cycle length for traditional breeding versus progressive</a:t>
            </a:r>
          </a:p>
          <a:p>
            <a:pPr algn="l"/>
            <a:r>
              <a:rPr lang="en-US" sz="1800" b="0" i="0" u="none" strike="noStrike" baseline="0" dirty="0">
                <a:latin typeface="Whitney-Book"/>
              </a:rPr>
              <a:t>strategies that exploit doubled haploid (DH), speed breeding (SB), genomic selection (GS) and </a:t>
            </a:r>
            <a:r>
              <a:rPr lang="en-US" sz="1800" b="0" i="0" u="none" strike="noStrike" baseline="0" dirty="0" err="1">
                <a:latin typeface="Whitney-Book"/>
              </a:rPr>
              <a:t>ExpressEdit</a:t>
            </a:r>
            <a:r>
              <a:rPr lang="en-US" sz="1800" b="0" i="0" u="none" strike="noStrike" baseline="0" dirty="0">
                <a:latin typeface="Whitney-Book"/>
              </a:rPr>
              <a:t> (indicated by scissors). Pink shading indicates</a:t>
            </a:r>
          </a:p>
          <a:p>
            <a:pPr algn="l"/>
            <a:r>
              <a:rPr lang="en-US" sz="1800" b="0" i="0" u="none" strike="noStrike" baseline="0" dirty="0">
                <a:latin typeface="Whitney-Book"/>
              </a:rPr>
              <a:t>steps that are performed under speed breeding conditions while green shading indicates steps performed under conventional conditions. Block arrows</a:t>
            </a:r>
          </a:p>
          <a:p>
            <a:pPr algn="l"/>
            <a:r>
              <a:rPr lang="en-US" sz="1800" b="0" i="0" u="none" strike="noStrike" baseline="0" dirty="0">
                <a:latin typeface="Whitney-Book"/>
              </a:rPr>
              <a:t>indicate a single generation. The curved arrows indicate steps in the breeding pipeline where the best lines identified by field evaluation or genomic</a:t>
            </a:r>
          </a:p>
          <a:p>
            <a:pPr algn="l"/>
            <a:r>
              <a:rPr lang="en-US" sz="1800" b="0" i="0" u="none" strike="noStrike" baseline="0" dirty="0">
                <a:latin typeface="Whitney-Book"/>
              </a:rPr>
              <a:t>selection are used as parents to make new crosses. Example provided for an inbred crop.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43E8-9CF5-48F1-9E11-4A8AC0A40E0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09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43E8-9CF5-48F1-9E11-4A8AC0A40E0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11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</a:t>
            </a:r>
            <a:r>
              <a:rPr lang="nb-NO" dirty="0" err="1"/>
              <a:t>Freezing</a:t>
            </a:r>
            <a:r>
              <a:rPr lang="nb-NO" baseline="0" dirty="0"/>
              <a:t> is a major </a:t>
            </a:r>
            <a:r>
              <a:rPr lang="nb-NO" baseline="0" dirty="0" err="1"/>
              <a:t>environmental</a:t>
            </a:r>
            <a:r>
              <a:rPr lang="nb-NO" baseline="0" dirty="0"/>
              <a:t> stress during an </a:t>
            </a:r>
            <a:r>
              <a:rPr lang="nb-NO" baseline="0" dirty="0" err="1"/>
              <a:t>annual</a:t>
            </a:r>
            <a:r>
              <a:rPr lang="nb-NO" baseline="0" dirty="0"/>
              <a:t> </a:t>
            </a:r>
            <a:r>
              <a:rPr lang="nb-NO" baseline="0" dirty="0" err="1"/>
              <a:t>cycle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over </a:t>
            </a:r>
            <a:r>
              <a:rPr lang="nb-NO" baseline="0" dirty="0" err="1"/>
              <a:t>wintering</a:t>
            </a:r>
            <a:r>
              <a:rPr lang="nb-NO" baseline="0" dirty="0"/>
              <a:t> for </a:t>
            </a:r>
            <a:r>
              <a:rPr lang="nb-NO" baseline="0" dirty="0" err="1"/>
              <a:t>temperate-zone</a:t>
            </a:r>
            <a:r>
              <a:rPr lang="nb-NO" baseline="0" dirty="0"/>
              <a:t> </a:t>
            </a:r>
            <a:r>
              <a:rPr lang="nb-NO" baseline="0" dirty="0" err="1"/>
              <a:t>perennials</a:t>
            </a:r>
            <a:r>
              <a:rPr lang="nb-NO" baseline="0" dirty="0"/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-The timing and extent of seasonal cold hardening (development of freezing tolerance in the fall)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dehardening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(loss of acquired freezing tolerance in response to warm temperatures) are of critical importance for winter survival, particularly in view of the climate change, i.e., unpredictable extreme weather occurrences.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For example, plants may acclimate inadequately if exposed to a milder fall climate and may be damaged by sudden frosts. Alternatively, they may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deharden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prematurely as a result midwinter warm spells and be injured by the cold that follows.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-Therefore, Efficient cold acclimation ability, high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deacclimation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resistance, and efficient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reacclimation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capacity are important components of winter survival in overwintering perennials.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-These components should be evaluated separately for a successful breeding program focused on improving winter-hardiness.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Fagerlin</a:t>
            </a:r>
            <a:r>
              <a:rPr lang="nb-NO" dirty="0"/>
              <a:t> </a:t>
            </a:r>
            <a:r>
              <a:rPr lang="en-IN" baseline="0" dirty="0"/>
              <a:t>planted in open field to score the winter survival and flowering time. Within this cultivar, we found the two genotypes significantly different in flowering. One flowered early without </a:t>
            </a:r>
            <a:r>
              <a:rPr lang="en-IN" baseline="0" dirty="0" err="1"/>
              <a:t>vernalization</a:t>
            </a:r>
            <a:r>
              <a:rPr lang="en-IN" baseline="0" dirty="0"/>
              <a:t>, whereas other required </a:t>
            </a:r>
            <a:r>
              <a:rPr lang="en-IN" baseline="0" dirty="0" err="1"/>
              <a:t>vernalization</a:t>
            </a:r>
            <a:r>
              <a:rPr lang="en-IN" baseline="0" dirty="0"/>
              <a:t>.</a:t>
            </a:r>
          </a:p>
          <a:p>
            <a:endParaRPr lang="en-IN" baseline="0" dirty="0"/>
          </a:p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47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3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In non-</a:t>
            </a:r>
            <a:r>
              <a:rPr lang="nb-NO" baseline="0" dirty="0" err="1"/>
              <a:t>vernalized</a:t>
            </a:r>
            <a:r>
              <a:rPr lang="nb-NO" baseline="0" dirty="0"/>
              <a:t> plants (</a:t>
            </a:r>
            <a:r>
              <a:rPr lang="nb-NO" baseline="0" dirty="0" err="1"/>
              <a:t>pretreatment</a:t>
            </a:r>
            <a:r>
              <a:rPr lang="nb-NO" baseline="0" dirty="0"/>
              <a:t> at 15c) </a:t>
            </a:r>
            <a:r>
              <a:rPr lang="nb-NO" baseline="0" dirty="0" err="1"/>
              <a:t>there</a:t>
            </a:r>
            <a:r>
              <a:rPr lang="nb-NO" baseline="0" dirty="0"/>
              <a:t> is </a:t>
            </a:r>
            <a:r>
              <a:rPr lang="nb-NO" baseline="0" dirty="0" err="1"/>
              <a:t>no</a:t>
            </a:r>
            <a:r>
              <a:rPr lang="nb-NO" baseline="0" dirty="0"/>
              <a:t> </a:t>
            </a:r>
            <a:r>
              <a:rPr lang="nb-NO" baseline="0" dirty="0" err="1"/>
              <a:t>clear</a:t>
            </a:r>
            <a:r>
              <a:rPr lang="nb-NO" baseline="0" dirty="0"/>
              <a:t> </a:t>
            </a:r>
            <a:r>
              <a:rPr lang="nb-NO" baseline="0" dirty="0" err="1"/>
              <a:t>pattern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dehardening</a:t>
            </a:r>
            <a:r>
              <a:rPr lang="nb-NO" baseline="0" dirty="0"/>
              <a:t> and </a:t>
            </a:r>
            <a:r>
              <a:rPr lang="nb-NO" baseline="0" dirty="0" err="1"/>
              <a:t>rehardening</a:t>
            </a:r>
            <a:r>
              <a:rPr lang="nb-NO" baseline="0" dirty="0"/>
              <a:t>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compared</a:t>
            </a:r>
            <a:r>
              <a:rPr lang="nb-NO" baseline="0" dirty="0"/>
              <a:t> to </a:t>
            </a:r>
            <a:r>
              <a:rPr lang="nb-NO" baseline="0" dirty="0" err="1"/>
              <a:t>vernalized</a:t>
            </a:r>
            <a:r>
              <a:rPr lang="nb-NO" baseline="0" dirty="0"/>
              <a:t> plants. </a:t>
            </a:r>
            <a:endParaRPr lang="en-US" dirty="0"/>
          </a:p>
          <a:p>
            <a:r>
              <a:rPr lang="nb-NO" dirty="0"/>
              <a:t>The LT50 </a:t>
            </a:r>
            <a:r>
              <a:rPr lang="nb-NO" dirty="0" err="1"/>
              <a:t>results</a:t>
            </a:r>
            <a:r>
              <a:rPr lang="nb-NO" dirty="0"/>
              <a:t> </a:t>
            </a:r>
            <a:r>
              <a:rPr lang="nb-NO" dirty="0" err="1"/>
              <a:t>showed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</a:t>
            </a:r>
            <a:r>
              <a:rPr lang="nb-NO" baseline="0" dirty="0" err="1"/>
              <a:t>vernalization</a:t>
            </a:r>
            <a:r>
              <a:rPr lang="nb-NO" baseline="0" dirty="0"/>
              <a:t> at +6c led to </a:t>
            </a:r>
            <a:r>
              <a:rPr lang="nb-NO" baseline="0" dirty="0" err="1"/>
              <a:t>higher</a:t>
            </a:r>
            <a:r>
              <a:rPr lang="nb-NO" baseline="0" dirty="0"/>
              <a:t> frost </a:t>
            </a:r>
            <a:r>
              <a:rPr lang="nb-NO" baseline="0" dirty="0" err="1"/>
              <a:t>tolerance</a:t>
            </a:r>
            <a:r>
              <a:rPr lang="nb-NO" baseline="0" dirty="0"/>
              <a:t> </a:t>
            </a:r>
            <a:r>
              <a:rPr lang="nb-NO" baseline="0" dirty="0" err="1"/>
              <a:t>than</a:t>
            </a:r>
            <a:r>
              <a:rPr lang="nb-NO" baseline="0" dirty="0"/>
              <a:t> </a:t>
            </a:r>
            <a:r>
              <a:rPr lang="nb-NO" baseline="0" dirty="0" err="1"/>
              <a:t>pretreatment</a:t>
            </a:r>
            <a:r>
              <a:rPr lang="nb-NO" baseline="0" dirty="0"/>
              <a:t> at +15c.</a:t>
            </a:r>
          </a:p>
          <a:p>
            <a:r>
              <a:rPr lang="nb-NO" baseline="0" dirty="0"/>
              <a:t>V+ genotype </a:t>
            </a:r>
            <a:r>
              <a:rPr lang="nb-NO" baseline="0" dirty="0" err="1"/>
              <a:t>vernalized</a:t>
            </a:r>
            <a:r>
              <a:rPr lang="nb-NO" baseline="0" dirty="0"/>
              <a:t> at +6c </a:t>
            </a:r>
            <a:r>
              <a:rPr lang="nb-NO" baseline="0" dirty="0" err="1"/>
              <a:t>showed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largest</a:t>
            </a:r>
            <a:r>
              <a:rPr lang="nb-NO" baseline="0" dirty="0"/>
              <a:t> </a:t>
            </a:r>
            <a:r>
              <a:rPr lang="nb-NO" baseline="0" dirty="0" err="1"/>
              <a:t>capacity</a:t>
            </a:r>
            <a:r>
              <a:rPr lang="nb-NO" baseline="0" dirty="0"/>
              <a:t> to </a:t>
            </a:r>
            <a:r>
              <a:rPr lang="nb-NO" baseline="0" dirty="0" err="1"/>
              <a:t>reharden</a:t>
            </a:r>
            <a:r>
              <a:rPr lang="nb-NO" baseline="0" dirty="0"/>
              <a:t> (3-6c), </a:t>
            </a:r>
            <a:r>
              <a:rPr lang="nb-NO" baseline="0" dirty="0" err="1"/>
              <a:t>thus</a:t>
            </a:r>
            <a:r>
              <a:rPr lang="nb-NO" baseline="0" dirty="0"/>
              <a:t> </a:t>
            </a:r>
            <a:r>
              <a:rPr lang="nb-NO" baseline="0" dirty="0" err="1"/>
              <a:t>showing</a:t>
            </a:r>
            <a:r>
              <a:rPr lang="nb-NO" baseline="0" dirty="0"/>
              <a:t> </a:t>
            </a:r>
            <a:r>
              <a:rPr lang="nb-NO" baseline="0" dirty="0" err="1"/>
              <a:t>significant</a:t>
            </a:r>
            <a:r>
              <a:rPr lang="nb-NO" baseline="0" dirty="0"/>
              <a:t> </a:t>
            </a:r>
            <a:r>
              <a:rPr lang="nb-NO" baseline="0" dirty="0" err="1"/>
              <a:t>difference</a:t>
            </a:r>
            <a:r>
              <a:rPr lang="nb-NO" baseline="0" dirty="0"/>
              <a:t> </a:t>
            </a:r>
            <a:r>
              <a:rPr lang="nb-NO" baseline="0" dirty="0" err="1"/>
              <a:t>between</a:t>
            </a:r>
            <a:r>
              <a:rPr lang="nb-NO" baseline="0" dirty="0"/>
              <a:t> </a:t>
            </a:r>
            <a:r>
              <a:rPr lang="nb-NO" baseline="0" dirty="0" err="1"/>
              <a:t>these</a:t>
            </a:r>
            <a:r>
              <a:rPr lang="nb-NO" baseline="0" dirty="0"/>
              <a:t> </a:t>
            </a:r>
            <a:r>
              <a:rPr lang="nb-NO" baseline="0" dirty="0" err="1"/>
              <a:t>two</a:t>
            </a:r>
            <a:r>
              <a:rPr lang="nb-NO" baseline="0" dirty="0"/>
              <a:t> genotypes </a:t>
            </a:r>
            <a:r>
              <a:rPr lang="nb-NO" baseline="0" dirty="0" err="1"/>
              <a:t>possibly</a:t>
            </a:r>
            <a:r>
              <a:rPr lang="nb-NO" baseline="0" dirty="0"/>
              <a:t> </a:t>
            </a:r>
            <a:r>
              <a:rPr lang="nb-NO" baseline="0" dirty="0" err="1"/>
              <a:t>linked</a:t>
            </a:r>
            <a:r>
              <a:rPr lang="nb-NO" baseline="0" dirty="0"/>
              <a:t> to </a:t>
            </a:r>
            <a:r>
              <a:rPr lang="nb-NO" baseline="0" dirty="0" err="1"/>
              <a:t>vernalization</a:t>
            </a:r>
            <a:r>
              <a:rPr lang="nb-NO" baseline="0" dirty="0"/>
              <a:t> </a:t>
            </a:r>
            <a:r>
              <a:rPr lang="nb-NO" baseline="0" dirty="0" err="1"/>
              <a:t>requirements</a:t>
            </a:r>
            <a:r>
              <a:rPr lang="nb-NO" baseline="0" dirty="0"/>
              <a:t>.</a:t>
            </a:r>
          </a:p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Scaffold/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length at which you have covered 50% of total assembly length- N50</a:t>
            </a:r>
          </a:p>
          <a:p>
            <a:endParaRPr lang="nb-NO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Biased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</a:t>
            </a:r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20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eukaryotic</a:t>
            </a:r>
            <a:r>
              <a:rPr lang="nb-NO" dirty="0"/>
              <a:t> genes </a:t>
            </a:r>
            <a:r>
              <a:rPr lang="nb-NO" dirty="0" err="1"/>
              <a:t>mapping</a:t>
            </a:r>
            <a:r>
              <a:rPr lang="nb-NO" dirty="0"/>
              <a:t> </a:t>
            </a:r>
            <a:r>
              <a:rPr lang="nb-NO" dirty="0" err="1"/>
              <a:t>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2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Interesting</a:t>
            </a:r>
            <a:r>
              <a:rPr lang="nb-NO" dirty="0"/>
              <a:t> </a:t>
            </a:r>
            <a:r>
              <a:rPr lang="nb-NO" dirty="0" err="1"/>
              <a:t>pattern</a:t>
            </a:r>
            <a:r>
              <a:rPr lang="nb-NO" baseline="0" dirty="0"/>
              <a:t> is to </a:t>
            </a:r>
            <a:r>
              <a:rPr lang="nb-NO" baseline="0" dirty="0" err="1"/>
              <a:t>see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number</a:t>
            </a:r>
            <a:r>
              <a:rPr lang="nb-NO" baseline="0" dirty="0"/>
              <a:t> of DE </a:t>
            </a:r>
            <a:r>
              <a:rPr lang="nb-NO" baseline="0" dirty="0" err="1"/>
              <a:t>transcripts</a:t>
            </a:r>
            <a:r>
              <a:rPr lang="nb-NO" baseline="0" dirty="0"/>
              <a:t> </a:t>
            </a:r>
            <a:r>
              <a:rPr lang="nb-NO" baseline="0" dirty="0" err="1"/>
              <a:t>substantially</a:t>
            </a:r>
            <a:r>
              <a:rPr lang="nb-NO" baseline="0" dirty="0"/>
              <a:t> </a:t>
            </a:r>
            <a:r>
              <a:rPr lang="nb-NO" baseline="0" dirty="0" err="1"/>
              <a:t>decreased</a:t>
            </a:r>
            <a:r>
              <a:rPr lang="nb-NO" baseline="0" dirty="0"/>
              <a:t> in </a:t>
            </a:r>
            <a:r>
              <a:rPr lang="nb-NO" baseline="0" dirty="0" err="1"/>
              <a:t>both</a:t>
            </a:r>
            <a:r>
              <a:rPr lang="nb-NO" baseline="0" dirty="0"/>
              <a:t> genotypes </a:t>
            </a:r>
            <a:r>
              <a:rPr lang="nb-NO" baseline="0" dirty="0" err="1"/>
              <a:t>when</a:t>
            </a:r>
            <a:r>
              <a:rPr lang="nb-NO" baseline="0" dirty="0"/>
              <a:t> </a:t>
            </a:r>
            <a:r>
              <a:rPr lang="nb-NO" baseline="0" dirty="0" err="1"/>
              <a:t>placed</a:t>
            </a:r>
            <a:r>
              <a:rPr lang="nb-NO" baseline="0" dirty="0"/>
              <a:t> in different </a:t>
            </a:r>
            <a:r>
              <a:rPr lang="nb-NO" baseline="0" dirty="0" err="1"/>
              <a:t>vernalizaion</a:t>
            </a:r>
            <a:r>
              <a:rPr lang="nb-NO" baseline="0" dirty="0"/>
              <a:t> </a:t>
            </a:r>
            <a:r>
              <a:rPr lang="nb-NO" baseline="0" dirty="0" err="1"/>
              <a:t>treatments</a:t>
            </a:r>
            <a:r>
              <a:rPr lang="nb-NO" baseline="0" dirty="0"/>
              <a:t> (204 (V+) </a:t>
            </a:r>
            <a:r>
              <a:rPr lang="nb-NO" baseline="0" dirty="0" err="1"/>
              <a:t>transcripts</a:t>
            </a:r>
            <a:r>
              <a:rPr lang="nb-NO" baseline="0" dirty="0"/>
              <a:t> </a:t>
            </a:r>
            <a:r>
              <a:rPr lang="nb-NO" baseline="0" dirty="0" err="1"/>
              <a:t>decreased</a:t>
            </a:r>
            <a:r>
              <a:rPr lang="nb-NO" baseline="0" dirty="0"/>
              <a:t> </a:t>
            </a:r>
            <a:r>
              <a:rPr lang="nb-NO" baseline="0" dirty="0" err="1"/>
              <a:t>while</a:t>
            </a:r>
            <a:r>
              <a:rPr lang="nb-NO" baseline="0" dirty="0"/>
              <a:t> </a:t>
            </a:r>
            <a:r>
              <a:rPr lang="nb-NO" baseline="0" dirty="0" err="1"/>
              <a:t>treated</a:t>
            </a:r>
            <a:r>
              <a:rPr lang="nb-NO" baseline="0" dirty="0"/>
              <a:t> at </a:t>
            </a:r>
            <a:r>
              <a:rPr lang="nb-NO" baseline="0" dirty="0" err="1"/>
              <a:t>no</a:t>
            </a:r>
            <a:r>
              <a:rPr lang="nb-NO" baseline="0" dirty="0"/>
              <a:t> </a:t>
            </a:r>
            <a:r>
              <a:rPr lang="nb-NO" baseline="0" dirty="0" err="1"/>
              <a:t>vernalization</a:t>
            </a:r>
            <a:r>
              <a:rPr lang="nb-NO" baseline="0" dirty="0"/>
              <a:t> </a:t>
            </a:r>
            <a:r>
              <a:rPr lang="nb-NO" baseline="0" dirty="0" err="1"/>
              <a:t>requirement</a:t>
            </a:r>
            <a:r>
              <a:rPr lang="nb-NO" baseline="0" dirty="0"/>
              <a:t> </a:t>
            </a:r>
            <a:r>
              <a:rPr lang="nb-NO" baseline="0" dirty="0" err="1"/>
              <a:t>treatment</a:t>
            </a:r>
            <a:r>
              <a:rPr lang="nb-NO" baseline="0" dirty="0"/>
              <a:t> and </a:t>
            </a:r>
            <a:r>
              <a:rPr lang="nb-NO" baseline="0" dirty="0" err="1"/>
              <a:t>viceversa</a:t>
            </a:r>
            <a:r>
              <a:rPr lang="nb-NO" baseline="0" dirty="0"/>
              <a:t>. This shows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influence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vernalization</a:t>
            </a:r>
            <a:r>
              <a:rPr lang="nb-NO" baseline="0" dirty="0"/>
              <a:t> </a:t>
            </a:r>
            <a:r>
              <a:rPr lang="nb-NO" baseline="0" dirty="0" err="1"/>
              <a:t>on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cold</a:t>
            </a:r>
            <a:r>
              <a:rPr lang="nb-NO" baseline="0" dirty="0"/>
              <a:t> </a:t>
            </a:r>
            <a:r>
              <a:rPr lang="nb-NO" baseline="0" dirty="0" err="1"/>
              <a:t>acclimation</a:t>
            </a:r>
            <a:r>
              <a:rPr lang="nb-NO" baseline="0" dirty="0"/>
              <a:t>. All </a:t>
            </a:r>
            <a:r>
              <a:rPr lang="nb-NO" baseline="0" dirty="0" err="1"/>
              <a:t>these</a:t>
            </a:r>
            <a:r>
              <a:rPr lang="nb-NO" baseline="0" dirty="0"/>
              <a:t> </a:t>
            </a:r>
            <a:r>
              <a:rPr lang="nb-NO" baseline="0" dirty="0" err="1"/>
              <a:t>transcripts</a:t>
            </a:r>
            <a:r>
              <a:rPr lang="nb-NO" baseline="0" dirty="0"/>
              <a:t> </a:t>
            </a:r>
            <a:r>
              <a:rPr lang="nb-NO" baseline="0" dirty="0" err="1"/>
              <a:t>were</a:t>
            </a:r>
            <a:r>
              <a:rPr lang="nb-NO" baseline="0" dirty="0"/>
              <a:t> </a:t>
            </a:r>
            <a:r>
              <a:rPr lang="nb-NO" baseline="0" dirty="0" err="1"/>
              <a:t>performed</a:t>
            </a:r>
            <a:r>
              <a:rPr lang="nb-NO" baseline="0" dirty="0"/>
              <a:t> blast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52E0-CFF8-40B4-B65F-29C262F2BD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43E8-9CF5-48F1-9E11-4A8AC0A40E0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39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2212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06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47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8000" y="1825832"/>
            <a:ext cx="5136000" cy="397943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noProof="0"/>
              <a:t>Norwegian University of Life Sciences</a:t>
            </a:r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err="1"/>
              <a:t>Tittel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presentasjon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767999" y="1922400"/>
            <a:ext cx="5160000" cy="4129200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5541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997DA-09EA-4396-99E8-BBDB374D3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8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769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9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184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575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370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644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124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064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CE11D-D664-4256-8BA2-726382E5FC90}" type="datetimeFigureOut">
              <a:rPr lang="lv-LV" smtClean="0"/>
              <a:t>11.10.21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E085-EDD7-49A8-841A-507A4A7D55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411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5.emf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92822"/>
            <a:ext cx="9144000" cy="1632611"/>
          </a:xfrm>
        </p:spPr>
        <p:txBody>
          <a:bodyPr>
            <a:normAutofit fontScale="90000"/>
          </a:bodyPr>
          <a:lstStyle/>
          <a:p>
            <a:r>
              <a:rPr lang="lv-LV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b-NO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ranscriptome</a:t>
            </a:r>
            <a:r>
              <a:rPr lang="nb-NO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in </a:t>
            </a:r>
            <a:r>
              <a:rPr lang="nb-NO" sz="36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sz="3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perenne </a:t>
            </a:r>
            <a:r>
              <a:rPr lang="nb-NO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cold </a:t>
            </a:r>
            <a:r>
              <a:rPr lang="nb-NO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acclimation</a:t>
            </a:r>
            <a:br>
              <a:rPr lang="nb-NO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Mallikarjuna Rao Kovi</a:t>
            </a:r>
            <a:b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Norwegian University of Life Sciences, Ås, Norway</a:t>
            </a:r>
            <a:br>
              <a:rPr lang="nb-NO" sz="3200" kern="0" dirty="0">
                <a:solidFill>
                  <a:srgbClr val="000000"/>
                </a:solidFill>
                <a:latin typeface="Tahoma"/>
                <a:cs typeface="Arial"/>
              </a:rPr>
            </a:br>
            <a:endParaRPr lang="lv-LV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159" y="4793765"/>
            <a:ext cx="9144000" cy="1068854"/>
          </a:xfrm>
        </p:spPr>
        <p:txBody>
          <a:bodyPr>
            <a:normAutofit/>
          </a:bodyPr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«EditGrass4Food» kick-off meeting</a:t>
            </a:r>
          </a:p>
          <a:p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Riga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, 8th </a:t>
            </a:r>
            <a:r>
              <a:rPr lang="lv-LV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D3CB6-A6F3-454A-9775-49E4C8E9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498" y="360002"/>
            <a:ext cx="1221610" cy="937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395E6-F5EB-8349-B99B-F3B193B82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59" y="61296"/>
            <a:ext cx="1901435" cy="143875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67752" y="6030952"/>
            <a:ext cx="9144000" cy="6159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“EditGrass4Food”, ID No EEA-RESEARCH-64, Contract No EEZ/BPP/VIAA/2021/4 </a:t>
            </a:r>
            <a:endParaRPr lang="lv-LV" sz="1600" b="1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r>
              <a:rPr lang="en-US" sz="1600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is financially supported by European Economic Area (EEA) grants</a:t>
            </a:r>
            <a:endParaRPr lang="en-US" sz="16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5507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700" y="1487270"/>
            <a:ext cx="2349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samples (</a:t>
            </a:r>
            <a:r>
              <a:rPr lang="nb-NO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crown</a:t>
            </a:r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tissues</a:t>
            </a:r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ECB425-89FD-477A-BFC4-D416E0D76F00}"/>
              </a:ext>
            </a:extLst>
          </p:cNvPr>
          <p:cNvGrpSpPr/>
          <p:nvPr/>
        </p:nvGrpSpPr>
        <p:grpSpPr>
          <a:xfrm>
            <a:off x="2438400" y="1059102"/>
            <a:ext cx="7912299" cy="5728076"/>
            <a:chOff x="2552700" y="830502"/>
            <a:chExt cx="7912299" cy="57280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373" y="990600"/>
              <a:ext cx="2755254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48" y="830502"/>
              <a:ext cx="1772841" cy="2217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936" y="4229101"/>
              <a:ext cx="2278063" cy="1798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1" y="4165601"/>
              <a:ext cx="2482419" cy="1836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700" y="4076700"/>
              <a:ext cx="1981200" cy="2097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7740220" y="1905000"/>
              <a:ext cx="565581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9325968" y="3352800"/>
              <a:ext cx="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7696201" y="5528468"/>
              <a:ext cx="423665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4648201" y="5465761"/>
              <a:ext cx="423665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43401" y="2907268"/>
              <a:ext cx="4419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Qiagen</a:t>
              </a:r>
              <a:r>
                <a:rPr lang="nb-NO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plant RNA </a:t>
              </a:r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extraction</a:t>
              </a:r>
              <a:r>
                <a:rPr lang="nb-NO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kit</a:t>
              </a:r>
              <a:endPara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61697" y="2983468"/>
              <a:ext cx="1550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Nanodrop</a:t>
              </a:r>
              <a:endPara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50621" y="6096040"/>
              <a:ext cx="1914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Bio-analyzer</a:t>
              </a:r>
              <a:endPara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37423" y="6096040"/>
              <a:ext cx="2549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Illumina</a:t>
              </a:r>
              <a:r>
                <a:rPr lang="nb-NO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2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Hiseq</a:t>
              </a:r>
              <a:r>
                <a:rPr lang="nb-NO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24200" y="6158468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Server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969715" y="0"/>
            <a:ext cx="7416824" cy="861774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extraction, quality check, sequencing, data analysis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D08FC5-7642-4773-BE20-607C669B0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142032-186B-44BE-96EC-4701AE19C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898" y="228599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0" y="160822"/>
            <a:ext cx="5943600" cy="430887"/>
          </a:xfrm>
        </p:spPr>
        <p:txBody>
          <a:bodyPr>
            <a:noAutofit/>
          </a:bodyPr>
          <a:lstStyle/>
          <a:p>
            <a:pPr algn="ctr"/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seq.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pipeline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10200" y="870637"/>
            <a:ext cx="16002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Millions of reads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8" name="Straight Connector 7"/>
          <p:cNvCxnSpPr>
            <a:stCxn id="6" idx="2"/>
          </p:cNvCxnSpPr>
          <p:nvPr/>
        </p:nvCxnSpPr>
        <p:spPr bwMode="auto">
          <a:xfrm>
            <a:off x="6210300" y="1175437"/>
            <a:ext cx="7208" cy="457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 bwMode="auto">
          <a:xfrm>
            <a:off x="5486400" y="1632637"/>
            <a:ext cx="1447800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Trimmed reads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210300" y="1404037"/>
            <a:ext cx="9525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7162800" y="1099237"/>
            <a:ext cx="1371600" cy="666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Quality control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FastQC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210300" y="1937437"/>
            <a:ext cx="7208" cy="4953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5029200" y="2394637"/>
            <a:ext cx="2376616" cy="4953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Denovo assembly by trinity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>
            <a:stCxn id="18" idx="2"/>
          </p:cNvCxnSpPr>
          <p:nvPr/>
        </p:nvCxnSpPr>
        <p:spPr bwMode="auto">
          <a:xfrm flipH="1">
            <a:off x="6210300" y="2889937"/>
            <a:ext cx="7208" cy="5715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 bwMode="auto">
          <a:xfrm>
            <a:off x="4769708" y="3385237"/>
            <a:ext cx="2850292" cy="4953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Align reads to transcript assembly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>
            <a:endCxn id="22" idx="1"/>
          </p:cNvCxnSpPr>
          <p:nvPr/>
        </p:nvCxnSpPr>
        <p:spPr bwMode="auto">
          <a:xfrm>
            <a:off x="6203607" y="3089962"/>
            <a:ext cx="143492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2" name="Rectangle 21"/>
          <p:cNvSpPr/>
          <p:nvPr/>
        </p:nvSpPr>
        <p:spPr bwMode="auto">
          <a:xfrm>
            <a:off x="7638535" y="2851837"/>
            <a:ext cx="838200" cy="476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Bowtie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6202062" y="3899587"/>
            <a:ext cx="0" cy="4000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5105400" y="4299637"/>
            <a:ext cx="2286000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Transcript abundance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6217508" y="4147237"/>
            <a:ext cx="143492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7677150" y="3918637"/>
            <a:ext cx="838200" cy="476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RSEM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Elbow Connector 35"/>
          <p:cNvCxnSpPr>
            <a:stCxn id="20" idx="3"/>
            <a:endCxn id="22" idx="2"/>
          </p:cNvCxnSpPr>
          <p:nvPr/>
        </p:nvCxnSpPr>
        <p:spPr bwMode="auto">
          <a:xfrm flipV="1">
            <a:off x="7620001" y="3328087"/>
            <a:ext cx="437635" cy="304800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8" name="Elbow Connector 37"/>
          <p:cNvCxnSpPr>
            <a:stCxn id="22" idx="0"/>
            <a:endCxn id="18" idx="3"/>
          </p:cNvCxnSpPr>
          <p:nvPr/>
        </p:nvCxnSpPr>
        <p:spPr bwMode="auto">
          <a:xfrm rot="16200000" flipV="1">
            <a:off x="7626951" y="2421153"/>
            <a:ext cx="209550" cy="651819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9" name="Straight Connector 38"/>
          <p:cNvCxnSpPr>
            <a:endCxn id="40" idx="0"/>
          </p:cNvCxnSpPr>
          <p:nvPr/>
        </p:nvCxnSpPr>
        <p:spPr bwMode="auto">
          <a:xfrm>
            <a:off x="6225745" y="4620913"/>
            <a:ext cx="0" cy="59312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40" name="Rectangle 39"/>
          <p:cNvSpPr/>
          <p:nvPr/>
        </p:nvSpPr>
        <p:spPr bwMode="auto">
          <a:xfrm>
            <a:off x="5692345" y="5214037"/>
            <a:ext cx="1066800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DE genes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6225745" y="4909237"/>
            <a:ext cx="143492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42" name="Rectangle 41"/>
          <p:cNvSpPr/>
          <p:nvPr/>
        </p:nvSpPr>
        <p:spPr bwMode="auto">
          <a:xfrm>
            <a:off x="7677150" y="4680637"/>
            <a:ext cx="838200" cy="476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edgeR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6747304" y="5366437"/>
            <a:ext cx="87269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58" name="Rectangle 57"/>
          <p:cNvSpPr/>
          <p:nvPr/>
        </p:nvSpPr>
        <p:spPr bwMode="auto">
          <a:xfrm>
            <a:off x="7644198" y="5232572"/>
            <a:ext cx="1423602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Normalization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9067800" y="5404022"/>
            <a:ext cx="5334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62" name="Rectangle 61"/>
          <p:cNvSpPr/>
          <p:nvPr/>
        </p:nvSpPr>
        <p:spPr bwMode="auto">
          <a:xfrm>
            <a:off x="9601200" y="5147362"/>
            <a:ext cx="838200" cy="476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Gene Clusters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6217508" y="5556937"/>
            <a:ext cx="0" cy="3429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65" name="Rectangle 64"/>
          <p:cNvSpPr/>
          <p:nvPr/>
        </p:nvSpPr>
        <p:spPr bwMode="auto">
          <a:xfrm>
            <a:off x="5848350" y="5876668"/>
            <a:ext cx="838200" cy="476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Blast2go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7" name="Elbow Connector 66"/>
          <p:cNvCxnSpPr>
            <a:stCxn id="62" idx="2"/>
            <a:endCxn id="65" idx="3"/>
          </p:cNvCxnSpPr>
          <p:nvPr/>
        </p:nvCxnSpPr>
        <p:spPr bwMode="auto">
          <a:xfrm rot="5400000">
            <a:off x="8107836" y="4202327"/>
            <a:ext cx="491181" cy="3333750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68" name="Straight Connector 67"/>
          <p:cNvCxnSpPr/>
          <p:nvPr/>
        </p:nvCxnSpPr>
        <p:spPr bwMode="auto">
          <a:xfrm>
            <a:off x="5410200" y="6114793"/>
            <a:ext cx="4381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69" name="Rectangle 68"/>
          <p:cNvSpPr/>
          <p:nvPr/>
        </p:nvSpPr>
        <p:spPr bwMode="auto">
          <a:xfrm>
            <a:off x="4755292" y="5943343"/>
            <a:ext cx="654908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Blast</a:t>
            </a:r>
            <a:endParaRPr lang="en-US" sz="14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191000" y="6111446"/>
            <a:ext cx="5334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71" name="Rectangle 70"/>
          <p:cNvSpPr/>
          <p:nvPr/>
        </p:nvSpPr>
        <p:spPr bwMode="auto">
          <a:xfrm>
            <a:off x="2514600" y="5925065"/>
            <a:ext cx="1943100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00" b="1" dirty="0">
                <a:solidFill>
                  <a:prstClr val="black"/>
                </a:solidFill>
                <a:cs typeface="Arial" charset="0"/>
              </a:rPr>
              <a:t>Mapping, </a:t>
            </a:r>
            <a:r>
              <a:rPr lang="nb-NO" sz="1300" b="1" dirty="0">
                <a:solidFill>
                  <a:prstClr val="black"/>
                </a:solidFill>
                <a:cs typeface="Arial" charset="0"/>
              </a:rPr>
              <a:t>Annotation</a:t>
            </a:r>
            <a:endParaRPr lang="en-US" sz="13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6728" y="1400257"/>
            <a:ext cx="384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@DJDP4KN1:149:D1G47ACXX:1:1101:1745:2247 1:N:0:CGATGT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CCGATCTATTTGGNTCATATGCAGAGGCATCTTGTGCTGCCCTTGTTGTTG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@@CFDDDDFHGHH#2AEFHIJJGGIIFJCGHJIGIIIIJ9DGCDDFHGIHG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@DJDP4KN1:149:D1G47ACXX:1:1101:6683:2245 1:N:0:CGATGT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CACAGATGCATTTNCAACCTCTTCCTTTTCCTCTTCAACTTGTGCTGCTAC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&lt;8=??AAD&gt;ADDD#22CEACCEBCFECEFIICCEC&lt;4?D@@D?DCEEEII&lt;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@DJDP4KN1:149:D1G47ACXX:1:1101:8087:2248 1:N:0:CGATGT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AAGTCAAAAGGAGAGAACAAGACGGAGGAGAATCGAATCAAATCGAATAAC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+</a:t>
            </a:r>
          </a:p>
          <a:p>
            <a:r>
              <a:rPr lang="nb-NO" sz="800" dirty="0">
                <a:solidFill>
                  <a:prstClr val="black"/>
                </a:solidFill>
                <a:cs typeface="Arial" panose="020B0604020202020204" pitchFamily="34" charset="0"/>
              </a:rPr>
              <a:t>@</a:t>
            </a:r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026" name="Picture 2" descr="\\a-Home3\home\mallkovi\Desktop\quality contr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06" y="1862868"/>
            <a:ext cx="4924425" cy="181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67" y="3046330"/>
            <a:ext cx="3632197" cy="374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10" y="4394887"/>
            <a:ext cx="3898471" cy="244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26" y="4680638"/>
            <a:ext cx="2708488" cy="21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26" y="4680638"/>
            <a:ext cx="2076274" cy="193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07" y="4817849"/>
            <a:ext cx="1870737" cy="7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E595294-7097-4C96-A85D-DE336B909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EA1EEE-F493-4969-AD41-C29C4ADA0E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3994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8" grpId="0" animBg="1"/>
      <p:bldP spid="20" grpId="0" animBg="1"/>
      <p:bldP spid="22" grpId="0" animBg="1"/>
      <p:bldP spid="32" grpId="0" animBg="1"/>
      <p:bldP spid="34" grpId="0" animBg="1"/>
      <p:bldP spid="40" grpId="0" animBg="1"/>
      <p:bldP spid="42" grpId="0" animBg="1"/>
      <p:bldP spid="58" grpId="0" animBg="1"/>
      <p:bldP spid="62" grpId="0" animBg="1"/>
      <p:bldP spid="65" grpId="0" animBg="1"/>
      <p:bldP spid="69" grpId="0" animBg="1"/>
      <p:bldP spid="71" grpId="0" animBg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0505" y="383288"/>
            <a:ext cx="7105650" cy="684842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Trinity de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  <a:endParaRPr lang="en-US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76085"/>
              </p:ext>
            </p:extLst>
          </p:nvPr>
        </p:nvGraphicFramePr>
        <p:xfrm>
          <a:off x="2144695" y="2275547"/>
          <a:ext cx="8777271" cy="2597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5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5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426">
                <a:tc>
                  <a:txBody>
                    <a:bodyPr/>
                    <a:lstStyle/>
                    <a:p>
                      <a:r>
                        <a:rPr lang="nb-NO" sz="2400" b="1" dirty="0"/>
                        <a:t>Genotype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201 (V-)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204 (V+)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426">
                <a:tc>
                  <a:txBody>
                    <a:bodyPr/>
                    <a:lstStyle/>
                    <a:p>
                      <a:r>
                        <a:rPr lang="nb-NO" sz="2400" b="1" dirty="0"/>
                        <a:t>No.</a:t>
                      </a:r>
                      <a:r>
                        <a:rPr lang="nb-NO" sz="2400" b="1" baseline="0" dirty="0"/>
                        <a:t> </a:t>
                      </a:r>
                      <a:r>
                        <a:rPr lang="nb-NO" sz="2400" b="1" baseline="0" dirty="0" err="1"/>
                        <a:t>of</a:t>
                      </a:r>
                      <a:r>
                        <a:rPr lang="nb-NO" sz="2400" b="1" baseline="0" dirty="0"/>
                        <a:t> </a:t>
                      </a:r>
                      <a:r>
                        <a:rPr lang="nb-NO" sz="2400" b="1" baseline="0" dirty="0" err="1"/>
                        <a:t>transcripts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272,960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247,352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426">
                <a:tc>
                  <a:txBody>
                    <a:bodyPr/>
                    <a:lstStyle/>
                    <a:p>
                      <a:r>
                        <a:rPr lang="nb-NO" sz="2400" b="1" dirty="0"/>
                        <a:t>N50</a:t>
                      </a:r>
                      <a:r>
                        <a:rPr lang="nb-NO" sz="2400" b="1" baseline="0" dirty="0"/>
                        <a:t>(</a:t>
                      </a:r>
                      <a:r>
                        <a:rPr lang="nb-NO" sz="2400" b="1" baseline="0" dirty="0" err="1"/>
                        <a:t>bp</a:t>
                      </a:r>
                      <a:r>
                        <a:rPr lang="nb-NO" sz="2400" b="1" baseline="0" dirty="0"/>
                        <a:t>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1,643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1556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426">
                <a:tc>
                  <a:txBody>
                    <a:bodyPr/>
                    <a:lstStyle/>
                    <a:p>
                      <a:r>
                        <a:rPr lang="nb-NO" sz="2400" b="1" dirty="0"/>
                        <a:t>Max</a:t>
                      </a:r>
                      <a:r>
                        <a:rPr lang="nb-NO" sz="2400" b="1" baseline="0" dirty="0"/>
                        <a:t> </a:t>
                      </a:r>
                      <a:r>
                        <a:rPr lang="nb-NO" sz="2400" b="1" baseline="0" dirty="0" err="1"/>
                        <a:t>length</a:t>
                      </a:r>
                      <a:r>
                        <a:rPr lang="nb-NO" sz="2400" b="1" baseline="0" dirty="0"/>
                        <a:t> (</a:t>
                      </a:r>
                      <a:r>
                        <a:rPr lang="nb-NO" sz="2400" b="1" baseline="0" dirty="0" err="1"/>
                        <a:t>bp</a:t>
                      </a:r>
                      <a:r>
                        <a:rPr lang="nb-NO" sz="2400" b="1" baseline="0" dirty="0"/>
                        <a:t>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10,065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11,178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426">
                <a:tc>
                  <a:txBody>
                    <a:bodyPr/>
                    <a:lstStyle/>
                    <a:p>
                      <a:r>
                        <a:rPr lang="nb-NO" sz="2400" b="1" dirty="0"/>
                        <a:t>Total no. </a:t>
                      </a:r>
                      <a:r>
                        <a:rPr lang="nb-NO" sz="2400" b="1" dirty="0" err="1"/>
                        <a:t>of</a:t>
                      </a:r>
                      <a:r>
                        <a:rPr lang="nb-NO" sz="2400" b="1" dirty="0"/>
                        <a:t> </a:t>
                      </a:r>
                      <a:r>
                        <a:rPr lang="nb-NO" sz="2400" b="1" dirty="0" err="1"/>
                        <a:t>reads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296 million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242 million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B6BEA26-9962-47EA-9A0E-BA51440F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84D69-35BC-4D8B-94BE-F183CB9C6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9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9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810" y="531387"/>
            <a:ext cx="7949279" cy="644266"/>
          </a:xfrm>
        </p:spPr>
        <p:txBody>
          <a:bodyPr>
            <a:noAutofit/>
          </a:bodyPr>
          <a:lstStyle/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CEGMA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515145"/>
              </p:ext>
            </p:extLst>
          </p:nvPr>
        </p:nvGraphicFramePr>
        <p:xfrm>
          <a:off x="1407101" y="1559476"/>
          <a:ext cx="9946699" cy="3725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1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Out of 248 CEGs</a:t>
                      </a:r>
                      <a:r>
                        <a:rPr lang="en-GB" sz="1800" b="1" baseline="30000" dirty="0">
                          <a:effectLst/>
                        </a:rPr>
                        <a:t>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Festulolium_266 (V-)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Festulolium_329 (V+)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% of fully represented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97.58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97.98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% of at least partially represented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100.00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100.00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Average number of </a:t>
                      </a:r>
                      <a:r>
                        <a:rPr lang="en-GB" sz="1800" b="1" dirty="0" err="1">
                          <a:effectLst/>
                        </a:rPr>
                        <a:t>orthologs</a:t>
                      </a:r>
                      <a:r>
                        <a:rPr lang="en-GB" sz="1800" b="1" dirty="0">
                          <a:effectLst/>
                        </a:rPr>
                        <a:t> per CEG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3.83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3.93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% of detected CEGs with more than 1 </a:t>
                      </a:r>
                      <a:r>
                        <a:rPr lang="en-GB" sz="1800" b="1" dirty="0" err="1">
                          <a:effectLst/>
                        </a:rPr>
                        <a:t>ortholog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98.76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99.18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254507" y="5298524"/>
            <a:ext cx="3429144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aseline="30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CEGs: Core Eukaryotic Genes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C3507-148E-4992-BBA9-8F07DFE77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37CCA-9339-46C7-9974-704089E73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085" y="283031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8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2070755" y="99845"/>
            <a:ext cx="8229600" cy="861774"/>
          </a:xfrm>
        </p:spPr>
        <p:txBody>
          <a:bodyPr>
            <a:noAutofit/>
          </a:bodyPr>
          <a:lstStyle/>
          <a:p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Differentially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expressed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transcripts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 (V-) and 204 (V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2654300" y="2254729"/>
            <a:ext cx="2492736" cy="553998"/>
          </a:xfrm>
        </p:spPr>
        <p:txBody>
          <a:bodyPr>
            <a:no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TREATMENT 1 (V)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2387600" y="4686339"/>
            <a:ext cx="2759436" cy="553998"/>
          </a:xfrm>
        </p:spPr>
        <p:txBody>
          <a:bodyPr>
            <a:normAutofit/>
          </a:bodyPr>
          <a:lstStyle/>
          <a:p>
            <a:r>
              <a:rPr lang="nb-NO" sz="2200" dirty="0">
                <a:latin typeface="Arial" panose="020B0604020202020204" pitchFamily="34" charset="0"/>
                <a:cs typeface="Arial" panose="020B0604020202020204" pitchFamily="34" charset="0"/>
              </a:rPr>
              <a:t>TREATMENT 2 (NV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B60AF5-33CE-4387-9844-C57FC82DF833}"/>
              </a:ext>
            </a:extLst>
          </p:cNvPr>
          <p:cNvGrpSpPr/>
          <p:nvPr/>
        </p:nvGrpSpPr>
        <p:grpSpPr>
          <a:xfrm>
            <a:off x="5702954" y="1218307"/>
            <a:ext cx="4800601" cy="5489048"/>
            <a:chOff x="5575954" y="780854"/>
            <a:chExt cx="4800601" cy="5489048"/>
          </a:xfrm>
        </p:grpSpPr>
        <p:pic>
          <p:nvPicPr>
            <p:cNvPr id="849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954" y="780854"/>
              <a:ext cx="4800600" cy="2571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955" y="3384223"/>
              <a:ext cx="4800600" cy="2885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2BBB4A-37D2-4E69-ADF4-52B574D1FD8B}"/>
                </a:ext>
              </a:extLst>
            </p:cNvPr>
            <p:cNvSpPr txBox="1"/>
            <p:nvPr/>
          </p:nvSpPr>
          <p:spPr>
            <a:xfrm>
              <a:off x="9810499" y="1841323"/>
              <a:ext cx="566056" cy="2000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201 (V-)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A1C611-7E20-41D2-A79F-D7770CB1EDE8}"/>
                </a:ext>
              </a:extLst>
            </p:cNvPr>
            <p:cNvSpPr txBox="1"/>
            <p:nvPr/>
          </p:nvSpPr>
          <p:spPr>
            <a:xfrm>
              <a:off x="9810500" y="2094275"/>
              <a:ext cx="566054" cy="2000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204 (V+)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EBACB5-CF14-4C2E-B8C0-32DC1B6A00C9}"/>
                </a:ext>
              </a:extLst>
            </p:cNvPr>
            <p:cNvSpPr txBox="1"/>
            <p:nvPr/>
          </p:nvSpPr>
          <p:spPr>
            <a:xfrm>
              <a:off x="9756864" y="4602829"/>
              <a:ext cx="619690" cy="2000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201 (V-)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966319-BAF1-48CC-B79D-9089BBBB6B35}"/>
                </a:ext>
              </a:extLst>
            </p:cNvPr>
            <p:cNvSpPr txBox="1"/>
            <p:nvPr/>
          </p:nvSpPr>
          <p:spPr>
            <a:xfrm>
              <a:off x="9761052" y="4851584"/>
              <a:ext cx="615501" cy="2000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204 (V+)</a:t>
              </a:r>
              <a:endParaRPr lang="en-GB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E97B69-D77E-4BDC-B6DB-4F58CB82F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B6EBD-68AB-4014-8C62-EE5D28A49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39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9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66839" y="413199"/>
            <a:ext cx="1873250" cy="571500"/>
          </a:xfrm>
        </p:spPr>
        <p:txBody>
          <a:bodyPr>
            <a:noAutofit/>
          </a:bodyPr>
          <a:lstStyle/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22" y="1346200"/>
            <a:ext cx="10537284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53D19-000D-4444-9AC2-B74BBBFA9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41836-8BCB-4243-963F-AC6DE3DF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8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9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2147" y="155728"/>
            <a:ext cx="4492156" cy="430887"/>
          </a:xfrm>
        </p:spPr>
        <p:txBody>
          <a:bodyPr>
            <a:noAutofit/>
          </a:bodyPr>
          <a:lstStyle/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33" y="1198366"/>
            <a:ext cx="10003150" cy="446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D8174-97FD-4D5F-ABB3-2F629C531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CCD76-F368-4500-A2A5-09615BADE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298" y="155728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8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414560" y="330201"/>
            <a:ext cx="8004619" cy="99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results of Lolium 201 (V-)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4113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12" y="2058773"/>
            <a:ext cx="4307889" cy="431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F4229-0699-46BC-8D3B-AEEE40E78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6892B-FCB9-407A-B53D-48058FE7C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125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4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324101" y="177800"/>
            <a:ext cx="8004619" cy="96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3E61B3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results of Lolium 204 (V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136970" cy="415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00" y="1802734"/>
            <a:ext cx="4156001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90444-C0B1-4F19-BF61-F589ECDCE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366BD-8F5A-483C-902B-063881AA9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007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1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430" y="2742474"/>
            <a:ext cx="8682034" cy="34948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66779" y="1453451"/>
            <a:ext cx="7951788" cy="588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Comparision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201 (V-) and 204 (V+) genotypes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77852" y="253286"/>
            <a:ext cx="7236296" cy="791246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Enrichment Analysis (Fischers exact test)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04392" y="3833383"/>
            <a:ext cx="441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/>
          <p:cNvSpPr/>
          <p:nvPr/>
        </p:nvSpPr>
        <p:spPr>
          <a:xfrm>
            <a:off x="1590430" y="4880955"/>
            <a:ext cx="3886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76" y="111595"/>
            <a:ext cx="757237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98" y="99739"/>
            <a:ext cx="4722961" cy="665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63143-6E40-4FCF-9FC1-2D14C847858A}"/>
              </a:ext>
            </a:extLst>
          </p:cNvPr>
          <p:cNvSpPr txBox="1"/>
          <p:nvPr/>
        </p:nvSpPr>
        <p:spPr>
          <a:xfrm>
            <a:off x="5376617" y="5972600"/>
            <a:ext cx="566056" cy="221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800" b="1" dirty="0">
                <a:latin typeface="Arial" panose="020B0604020202020204" pitchFamily="34" charset="0"/>
                <a:cs typeface="Arial" panose="020B0604020202020204" pitchFamily="34" charset="0"/>
              </a:rPr>
              <a:t>201 (V-)</a:t>
            </a:r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2389D-0520-46B1-AA52-E05E4BF25DAC}"/>
              </a:ext>
            </a:extLst>
          </p:cNvPr>
          <p:cNvSpPr txBox="1"/>
          <p:nvPr/>
        </p:nvSpPr>
        <p:spPr>
          <a:xfrm>
            <a:off x="6071385" y="5972600"/>
            <a:ext cx="648620" cy="215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800" b="1" dirty="0">
                <a:latin typeface="Arial" panose="020B0604020202020204" pitchFamily="34" charset="0"/>
                <a:cs typeface="Arial" panose="020B0604020202020204" pitchFamily="34" charset="0"/>
              </a:rPr>
              <a:t>204 (V+)</a:t>
            </a:r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A0E0C9-CDFA-4D89-8FE6-EAD041562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641A7-B6E4-4EEA-B9D9-3D4B7FBC1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0498" y="106557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>
            <a:extLst>
              <a:ext uri="{FF2B5EF4-FFF2-40B4-BE49-F238E27FC236}">
                <a16:creationId xmlns:a16="http://schemas.microsoft.com/office/drawing/2014/main" id="{2CFB1EFF-9F10-4947-ABEC-65218B3B1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0" y="0"/>
            <a:ext cx="9911026" cy="6858000"/>
          </a:xfrm>
          <a:prstGeom prst="rect">
            <a:avLst/>
          </a:prstGeom>
          <a:ln cap="flat" cmpd="dbl">
            <a:solidFill>
              <a:schemeClr val="tx1"/>
            </a:solidFill>
            <a:round/>
          </a:ln>
        </p:spPr>
      </p:pic>
      <p:sp>
        <p:nvSpPr>
          <p:cNvPr id="28" name="Bue 27">
            <a:extLst>
              <a:ext uri="{FF2B5EF4-FFF2-40B4-BE49-F238E27FC236}">
                <a16:creationId xmlns:a16="http://schemas.microsoft.com/office/drawing/2014/main" id="{F888C219-F595-4D32-92E2-80C1DE7863D8}"/>
              </a:ext>
            </a:extLst>
          </p:cNvPr>
          <p:cNvSpPr/>
          <p:nvPr/>
        </p:nvSpPr>
        <p:spPr>
          <a:xfrm rot="14917163">
            <a:off x="7051480" y="4342597"/>
            <a:ext cx="1815541" cy="3221825"/>
          </a:xfrm>
          <a:prstGeom prst="arc">
            <a:avLst>
              <a:gd name="adj1" fmla="val 17227845"/>
              <a:gd name="adj2" fmla="val 3487693"/>
            </a:avLst>
          </a:prstGeom>
          <a:ln w="76200" cmpd="dbl">
            <a:solidFill>
              <a:schemeClr val="accent1">
                <a:lumMod val="75000"/>
              </a:schemeClr>
            </a:solidFill>
            <a:prstDash val="sys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2DCEF922-92ED-4FBD-AD9C-4B21C553A7D3}"/>
              </a:ext>
            </a:extLst>
          </p:cNvPr>
          <p:cNvSpPr/>
          <p:nvPr/>
        </p:nvSpPr>
        <p:spPr>
          <a:xfrm rot="18298550">
            <a:off x="6086397" y="5600500"/>
            <a:ext cx="802081" cy="805346"/>
          </a:xfrm>
          <a:custGeom>
            <a:avLst/>
            <a:gdLst>
              <a:gd name="connsiteX0" fmla="*/ 281871 w 802081"/>
              <a:gd name="connsiteY0" fmla="*/ 0 h 805346"/>
              <a:gd name="connsiteX1" fmla="*/ 362405 w 802081"/>
              <a:gd name="connsiteY1" fmla="*/ 0 h 805346"/>
              <a:gd name="connsiteX2" fmla="*/ 590950 w 802081"/>
              <a:gd name="connsiteY2" fmla="*/ 352067 h 805346"/>
              <a:gd name="connsiteX3" fmla="*/ 643732 w 802081"/>
              <a:gd name="connsiteY3" fmla="*/ 351523 h 805346"/>
              <a:gd name="connsiteX4" fmla="*/ 728620 w 802081"/>
              <a:gd name="connsiteY4" fmla="*/ 363494 h 805346"/>
              <a:gd name="connsiteX5" fmla="*/ 763446 w 802081"/>
              <a:gd name="connsiteY5" fmla="*/ 374921 h 805346"/>
              <a:gd name="connsiteX6" fmla="*/ 802081 w 802081"/>
              <a:gd name="connsiteY6" fmla="*/ 402129 h 805346"/>
              <a:gd name="connsiteX7" fmla="*/ 763446 w 802081"/>
              <a:gd name="connsiteY7" fmla="*/ 430425 h 805346"/>
              <a:gd name="connsiteX8" fmla="*/ 728620 w 802081"/>
              <a:gd name="connsiteY8" fmla="*/ 441852 h 805346"/>
              <a:gd name="connsiteX9" fmla="*/ 642100 w 802081"/>
              <a:gd name="connsiteY9" fmla="*/ 453823 h 805346"/>
              <a:gd name="connsiteX10" fmla="*/ 590950 w 802081"/>
              <a:gd name="connsiteY10" fmla="*/ 452735 h 805346"/>
              <a:gd name="connsiteX11" fmla="*/ 362405 w 802081"/>
              <a:gd name="connsiteY11" fmla="*/ 805346 h 805346"/>
              <a:gd name="connsiteX12" fmla="*/ 281871 w 802081"/>
              <a:gd name="connsiteY12" fmla="*/ 805346 h 805346"/>
              <a:gd name="connsiteX13" fmla="*/ 429880 w 802081"/>
              <a:gd name="connsiteY13" fmla="*/ 446205 h 805346"/>
              <a:gd name="connsiteX14" fmla="*/ 117537 w 802081"/>
              <a:gd name="connsiteY14" fmla="*/ 436411 h 805346"/>
              <a:gd name="connsiteX15" fmla="*/ 60401 w 802081"/>
              <a:gd name="connsiteY15" fmla="*/ 523475 h 805346"/>
              <a:gd name="connsiteX16" fmla="*/ 0 w 802081"/>
              <a:gd name="connsiteY16" fmla="*/ 523475 h 805346"/>
              <a:gd name="connsiteX17" fmla="*/ 53871 w 802081"/>
              <a:gd name="connsiteY17" fmla="*/ 402673 h 805346"/>
              <a:gd name="connsiteX18" fmla="*/ 0 w 802081"/>
              <a:gd name="connsiteY18" fmla="*/ 281871 h 805346"/>
              <a:gd name="connsiteX19" fmla="*/ 60401 w 802081"/>
              <a:gd name="connsiteY19" fmla="*/ 281871 h 805346"/>
              <a:gd name="connsiteX20" fmla="*/ 117537 w 802081"/>
              <a:gd name="connsiteY20" fmla="*/ 368936 h 805346"/>
              <a:gd name="connsiteX21" fmla="*/ 429880 w 802081"/>
              <a:gd name="connsiteY21" fmla="*/ 359141 h 80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2081" h="805346">
                <a:moveTo>
                  <a:pt x="281871" y="0"/>
                </a:moveTo>
                <a:lnTo>
                  <a:pt x="362405" y="0"/>
                </a:lnTo>
                <a:lnTo>
                  <a:pt x="590950" y="352067"/>
                </a:lnTo>
                <a:lnTo>
                  <a:pt x="643732" y="351523"/>
                </a:lnTo>
                <a:cubicBezTo>
                  <a:pt x="674930" y="351523"/>
                  <a:pt x="703226" y="355513"/>
                  <a:pt x="728620" y="363494"/>
                </a:cubicBezTo>
                <a:lnTo>
                  <a:pt x="763446" y="374921"/>
                </a:lnTo>
                <a:cubicBezTo>
                  <a:pt x="789203" y="383628"/>
                  <a:pt x="802081" y="392697"/>
                  <a:pt x="802081" y="402129"/>
                </a:cubicBezTo>
                <a:cubicBezTo>
                  <a:pt x="802081" y="412286"/>
                  <a:pt x="789203" y="421718"/>
                  <a:pt x="763446" y="430425"/>
                </a:cubicBezTo>
                <a:lnTo>
                  <a:pt x="728620" y="441852"/>
                </a:lnTo>
                <a:cubicBezTo>
                  <a:pt x="703226" y="449833"/>
                  <a:pt x="674386" y="453823"/>
                  <a:pt x="642100" y="453823"/>
                </a:cubicBezTo>
                <a:lnTo>
                  <a:pt x="590950" y="452735"/>
                </a:lnTo>
                <a:lnTo>
                  <a:pt x="362405" y="805346"/>
                </a:lnTo>
                <a:lnTo>
                  <a:pt x="281871" y="805346"/>
                </a:lnTo>
                <a:lnTo>
                  <a:pt x="429880" y="446205"/>
                </a:lnTo>
                <a:lnTo>
                  <a:pt x="117537" y="436411"/>
                </a:lnTo>
                <a:lnTo>
                  <a:pt x="60401" y="523475"/>
                </a:lnTo>
                <a:lnTo>
                  <a:pt x="0" y="523475"/>
                </a:lnTo>
                <a:lnTo>
                  <a:pt x="53871" y="402673"/>
                </a:lnTo>
                <a:lnTo>
                  <a:pt x="0" y="281871"/>
                </a:lnTo>
                <a:lnTo>
                  <a:pt x="60401" y="281871"/>
                </a:lnTo>
                <a:lnTo>
                  <a:pt x="117537" y="368936"/>
                </a:lnTo>
                <a:lnTo>
                  <a:pt x="429880" y="3591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9" name="Frihåndsform: figur 28">
            <a:extLst>
              <a:ext uri="{FF2B5EF4-FFF2-40B4-BE49-F238E27FC236}">
                <a16:creationId xmlns:a16="http://schemas.microsoft.com/office/drawing/2014/main" id="{D18EB9A9-C258-476E-ABCA-40ECFD701812}"/>
              </a:ext>
            </a:extLst>
          </p:cNvPr>
          <p:cNvSpPr/>
          <p:nvPr/>
        </p:nvSpPr>
        <p:spPr>
          <a:xfrm>
            <a:off x="8386342" y="4520935"/>
            <a:ext cx="802081" cy="805346"/>
          </a:xfrm>
          <a:custGeom>
            <a:avLst/>
            <a:gdLst>
              <a:gd name="connsiteX0" fmla="*/ 281871 w 802081"/>
              <a:gd name="connsiteY0" fmla="*/ 0 h 805346"/>
              <a:gd name="connsiteX1" fmla="*/ 362405 w 802081"/>
              <a:gd name="connsiteY1" fmla="*/ 0 h 805346"/>
              <a:gd name="connsiteX2" fmla="*/ 590950 w 802081"/>
              <a:gd name="connsiteY2" fmla="*/ 352067 h 805346"/>
              <a:gd name="connsiteX3" fmla="*/ 643732 w 802081"/>
              <a:gd name="connsiteY3" fmla="*/ 351523 h 805346"/>
              <a:gd name="connsiteX4" fmla="*/ 728620 w 802081"/>
              <a:gd name="connsiteY4" fmla="*/ 363494 h 805346"/>
              <a:gd name="connsiteX5" fmla="*/ 763446 w 802081"/>
              <a:gd name="connsiteY5" fmla="*/ 374921 h 805346"/>
              <a:gd name="connsiteX6" fmla="*/ 802081 w 802081"/>
              <a:gd name="connsiteY6" fmla="*/ 402129 h 805346"/>
              <a:gd name="connsiteX7" fmla="*/ 763446 w 802081"/>
              <a:gd name="connsiteY7" fmla="*/ 430425 h 805346"/>
              <a:gd name="connsiteX8" fmla="*/ 728620 w 802081"/>
              <a:gd name="connsiteY8" fmla="*/ 441852 h 805346"/>
              <a:gd name="connsiteX9" fmla="*/ 642100 w 802081"/>
              <a:gd name="connsiteY9" fmla="*/ 453823 h 805346"/>
              <a:gd name="connsiteX10" fmla="*/ 590950 w 802081"/>
              <a:gd name="connsiteY10" fmla="*/ 452735 h 805346"/>
              <a:gd name="connsiteX11" fmla="*/ 362405 w 802081"/>
              <a:gd name="connsiteY11" fmla="*/ 805346 h 805346"/>
              <a:gd name="connsiteX12" fmla="*/ 281871 w 802081"/>
              <a:gd name="connsiteY12" fmla="*/ 805346 h 805346"/>
              <a:gd name="connsiteX13" fmla="*/ 429880 w 802081"/>
              <a:gd name="connsiteY13" fmla="*/ 446205 h 805346"/>
              <a:gd name="connsiteX14" fmla="*/ 117537 w 802081"/>
              <a:gd name="connsiteY14" fmla="*/ 436411 h 805346"/>
              <a:gd name="connsiteX15" fmla="*/ 60401 w 802081"/>
              <a:gd name="connsiteY15" fmla="*/ 523475 h 805346"/>
              <a:gd name="connsiteX16" fmla="*/ 0 w 802081"/>
              <a:gd name="connsiteY16" fmla="*/ 523475 h 805346"/>
              <a:gd name="connsiteX17" fmla="*/ 53871 w 802081"/>
              <a:gd name="connsiteY17" fmla="*/ 402673 h 805346"/>
              <a:gd name="connsiteX18" fmla="*/ 0 w 802081"/>
              <a:gd name="connsiteY18" fmla="*/ 281871 h 805346"/>
              <a:gd name="connsiteX19" fmla="*/ 60401 w 802081"/>
              <a:gd name="connsiteY19" fmla="*/ 281871 h 805346"/>
              <a:gd name="connsiteX20" fmla="*/ 117537 w 802081"/>
              <a:gd name="connsiteY20" fmla="*/ 368936 h 805346"/>
              <a:gd name="connsiteX21" fmla="*/ 429880 w 802081"/>
              <a:gd name="connsiteY21" fmla="*/ 359141 h 80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2081" h="805346">
                <a:moveTo>
                  <a:pt x="281871" y="0"/>
                </a:moveTo>
                <a:lnTo>
                  <a:pt x="362405" y="0"/>
                </a:lnTo>
                <a:lnTo>
                  <a:pt x="590950" y="352067"/>
                </a:lnTo>
                <a:lnTo>
                  <a:pt x="643732" y="351523"/>
                </a:lnTo>
                <a:cubicBezTo>
                  <a:pt x="674930" y="351523"/>
                  <a:pt x="703226" y="355513"/>
                  <a:pt x="728620" y="363494"/>
                </a:cubicBezTo>
                <a:lnTo>
                  <a:pt x="763446" y="374921"/>
                </a:lnTo>
                <a:cubicBezTo>
                  <a:pt x="789203" y="383628"/>
                  <a:pt x="802081" y="392697"/>
                  <a:pt x="802081" y="402129"/>
                </a:cubicBezTo>
                <a:cubicBezTo>
                  <a:pt x="802081" y="412286"/>
                  <a:pt x="789203" y="421718"/>
                  <a:pt x="763446" y="430425"/>
                </a:cubicBezTo>
                <a:lnTo>
                  <a:pt x="728620" y="441852"/>
                </a:lnTo>
                <a:cubicBezTo>
                  <a:pt x="703226" y="449833"/>
                  <a:pt x="674386" y="453823"/>
                  <a:pt x="642100" y="453823"/>
                </a:cubicBezTo>
                <a:lnTo>
                  <a:pt x="590950" y="452735"/>
                </a:lnTo>
                <a:lnTo>
                  <a:pt x="362405" y="805346"/>
                </a:lnTo>
                <a:lnTo>
                  <a:pt x="281871" y="805346"/>
                </a:lnTo>
                <a:lnTo>
                  <a:pt x="429880" y="446205"/>
                </a:lnTo>
                <a:lnTo>
                  <a:pt x="117537" y="436411"/>
                </a:lnTo>
                <a:lnTo>
                  <a:pt x="60401" y="523475"/>
                </a:lnTo>
                <a:lnTo>
                  <a:pt x="0" y="523475"/>
                </a:lnTo>
                <a:lnTo>
                  <a:pt x="53871" y="402673"/>
                </a:lnTo>
                <a:lnTo>
                  <a:pt x="0" y="281871"/>
                </a:lnTo>
                <a:lnTo>
                  <a:pt x="60401" y="281871"/>
                </a:lnTo>
                <a:lnTo>
                  <a:pt x="117537" y="368936"/>
                </a:lnTo>
                <a:lnTo>
                  <a:pt x="429880" y="35914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3" name="Bue 32">
            <a:extLst>
              <a:ext uri="{FF2B5EF4-FFF2-40B4-BE49-F238E27FC236}">
                <a16:creationId xmlns:a16="http://schemas.microsoft.com/office/drawing/2014/main" id="{3D6D4EEE-A94E-4938-84C5-06570F4DC06E}"/>
              </a:ext>
            </a:extLst>
          </p:cNvPr>
          <p:cNvSpPr/>
          <p:nvPr/>
        </p:nvSpPr>
        <p:spPr>
          <a:xfrm>
            <a:off x="-4133088" y="1993392"/>
            <a:ext cx="12920472" cy="5815584"/>
          </a:xfrm>
          <a:prstGeom prst="arc">
            <a:avLst>
              <a:gd name="adj1" fmla="val 15955972"/>
              <a:gd name="adj2" fmla="val 0"/>
            </a:avLst>
          </a:prstGeom>
          <a:ln w="76200" cmpd="dbl">
            <a:solidFill>
              <a:srgbClr val="7030A0"/>
            </a:solidFill>
            <a:prstDash val="sysDot"/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11B12F83-5948-4790-A164-86F679EF5816}"/>
              </a:ext>
            </a:extLst>
          </p:cNvPr>
          <p:cNvSpPr txBox="1"/>
          <p:nvPr/>
        </p:nvSpPr>
        <p:spPr>
          <a:xfrm>
            <a:off x="2690037" y="5326281"/>
            <a:ext cx="3373364" cy="64633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nb-NO" dirty="0"/>
              <a:t>Location: </a:t>
            </a:r>
            <a:r>
              <a:rPr lang="nb-NO" b="1" dirty="0"/>
              <a:t>Bangalore University</a:t>
            </a:r>
          </a:p>
          <a:p>
            <a:r>
              <a:rPr lang="nb-NO" dirty="0"/>
              <a:t>Master : </a:t>
            </a:r>
            <a:r>
              <a:rPr lang="nb-NO" b="1" dirty="0" err="1"/>
              <a:t>Biotechnology</a:t>
            </a:r>
            <a:endParaRPr lang="nb-NO" b="1" dirty="0"/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58885D03-F755-46B7-B20E-3E811804AF7F}"/>
              </a:ext>
            </a:extLst>
          </p:cNvPr>
          <p:cNvSpPr txBox="1"/>
          <p:nvPr/>
        </p:nvSpPr>
        <p:spPr>
          <a:xfrm>
            <a:off x="2073349" y="2199681"/>
            <a:ext cx="284155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nb-NO" dirty="0"/>
              <a:t>Location: NMBU, Norway</a:t>
            </a:r>
          </a:p>
          <a:p>
            <a:r>
              <a:rPr lang="nb-NO" dirty="0" err="1"/>
              <a:t>Postdoc</a:t>
            </a:r>
            <a:r>
              <a:rPr lang="nb-NO" dirty="0"/>
              <a:t>, </a:t>
            </a:r>
            <a:r>
              <a:rPr lang="nb-NO" dirty="0" err="1"/>
              <a:t>Researcher</a:t>
            </a:r>
            <a:r>
              <a:rPr lang="nb-NO" dirty="0"/>
              <a:t>: </a:t>
            </a:r>
            <a:r>
              <a:rPr lang="nb-NO" dirty="0" err="1"/>
              <a:t>Population</a:t>
            </a:r>
            <a:r>
              <a:rPr lang="nb-NO" dirty="0"/>
              <a:t> </a:t>
            </a:r>
            <a:r>
              <a:rPr lang="nb-NO" dirty="0" err="1"/>
              <a:t>genetics</a:t>
            </a:r>
            <a:r>
              <a:rPr lang="nb-NO" dirty="0"/>
              <a:t>, </a:t>
            </a:r>
            <a:r>
              <a:rPr lang="nb-NO" dirty="0" err="1"/>
              <a:t>breeding</a:t>
            </a:r>
            <a:endParaRPr lang="nb-NO" dirty="0"/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5D5F045-26C4-4CC6-909E-359043BB9663}"/>
              </a:ext>
            </a:extLst>
          </p:cNvPr>
          <p:cNvSpPr txBox="1"/>
          <p:nvPr/>
        </p:nvSpPr>
        <p:spPr>
          <a:xfrm>
            <a:off x="8988047" y="4197769"/>
            <a:ext cx="25877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nb-NO" dirty="0"/>
              <a:t>Location: HZAU, WUHAN </a:t>
            </a:r>
          </a:p>
          <a:p>
            <a:r>
              <a:rPr lang="nb-NO" dirty="0" err="1"/>
              <a:t>Ph.D</a:t>
            </a:r>
            <a:r>
              <a:rPr lang="nb-NO" dirty="0"/>
              <a:t>: Genetics, Breeding</a:t>
            </a:r>
          </a:p>
        </p:txBody>
      </p:sp>
    </p:spTree>
    <p:extLst>
      <p:ext uri="{BB962C8B-B14F-4D97-AF65-F5344CB8AC3E}">
        <p14:creationId xmlns:p14="http://schemas.microsoft.com/office/powerpoint/2010/main" val="22791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263 -0.05023 L 0.06458 -0.09398 L 0.09831 -0.12037 L 0.13151 -0.13541 L 0.15716 -0.14259 L 0.1875 -0.14166 L 0.1875 -0.14143 " pathEditMode="relative" rAng="0" ptsTypes="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7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C -0.00325 -0.14537 -0.05221 -0.21111 -0.11667 -0.27963 C -0.18138 -0.34861 -0.27122 -0.40787 -0.38711 -0.41343 C -0.47422 -0.41343 -0.46015 -0.4176 -0.54713 -0.4176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7" y="-2088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 animBg="1"/>
      <p:bldP spid="16" grpId="1" animBg="1"/>
      <p:bldP spid="16" grpId="2" animBg="1"/>
      <p:bldP spid="16" grpId="3" animBg="1"/>
      <p:bldP spid="29" grpId="0" animBg="1"/>
      <p:bldP spid="29" grpId="1" animBg="1"/>
      <p:bldP spid="29" grpId="2" animBg="1"/>
      <p:bldP spid="29" grpId="3" animBg="1"/>
      <p:bldP spid="29" grpId="4" animBg="1"/>
      <p:bldP spid="33" grpId="0" animBg="1"/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69642" y="165434"/>
            <a:ext cx="7112000" cy="5715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Subclusters for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201(V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vernalization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1505" y="4599148"/>
            <a:ext cx="40030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Calmodulin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binding protein</a:t>
            </a: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Calreticulin2</a:t>
            </a:r>
          </a:p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Zinc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finger (C2H2)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proteins</a:t>
            </a:r>
          </a:p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Glutathione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-s-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transferase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homeobox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.-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leucine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zipper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</a:p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Pyroline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carboxylate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synthase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3778" y="4340592"/>
            <a:ext cx="36757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Photosnthesis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genes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encoding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D2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PSII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AP2/EREB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Arabinogalactan</a:t>
            </a:r>
            <a:endParaRPr lang="nb-N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Chlorophyll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a-b binding protein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68246EB-71B3-41B9-860F-B8967182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642" y="917966"/>
            <a:ext cx="3739101" cy="34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8F77CA5-318F-4B89-BBE6-945BCB9C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56" y="976956"/>
            <a:ext cx="3675727" cy="33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091B7-540F-4534-BA50-D2412BDAF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CED64-9E32-468C-B5BC-C96BE758D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998" y="41666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58218" y="214176"/>
            <a:ext cx="7675563" cy="781296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involved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fructose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5818FE-09C1-4CE4-B254-BB44FDEA1678}"/>
              </a:ext>
            </a:extLst>
          </p:cNvPr>
          <p:cNvGrpSpPr/>
          <p:nvPr/>
        </p:nvGrpSpPr>
        <p:grpSpPr>
          <a:xfrm>
            <a:off x="347763" y="995472"/>
            <a:ext cx="11496472" cy="5862528"/>
            <a:chOff x="369370" y="447773"/>
            <a:chExt cx="11496472" cy="5862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B125F9-1025-4A56-95E2-F89FDE2B6B02}"/>
                </a:ext>
              </a:extLst>
            </p:cNvPr>
            <p:cNvGrpSpPr/>
            <p:nvPr/>
          </p:nvGrpSpPr>
          <p:grpSpPr>
            <a:xfrm>
              <a:off x="369370" y="447773"/>
              <a:ext cx="7025958" cy="5862528"/>
              <a:chOff x="369370" y="447773"/>
              <a:chExt cx="7025958" cy="5862528"/>
            </a:xfrm>
          </p:grpSpPr>
          <p:pic>
            <p:nvPicPr>
              <p:cNvPr id="798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370" y="447773"/>
                <a:ext cx="6304598" cy="58625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2380687" y="1849120"/>
                <a:ext cx="5014641" cy="508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B28BC6-A26C-4869-8D6F-1BFFD3C182C3}"/>
                </a:ext>
              </a:extLst>
            </p:cNvPr>
            <p:cNvGrpSpPr/>
            <p:nvPr/>
          </p:nvGrpSpPr>
          <p:grpSpPr>
            <a:xfrm>
              <a:off x="7395328" y="1170156"/>
              <a:ext cx="4470514" cy="2690643"/>
              <a:chOff x="7395328" y="1170156"/>
              <a:chExt cx="4470514" cy="269064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5328" y="1170156"/>
                <a:ext cx="4470514" cy="2690643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8BD1185-2DD6-4FC5-B076-DA9260B2BAB8}"/>
                  </a:ext>
                </a:extLst>
              </p:cNvPr>
              <p:cNvGrpSpPr/>
              <p:nvPr/>
            </p:nvGrpSpPr>
            <p:grpSpPr>
              <a:xfrm>
                <a:off x="9122453" y="3561537"/>
                <a:ext cx="1408219" cy="221066"/>
                <a:chOff x="9122453" y="3561537"/>
                <a:chExt cx="1408219" cy="221066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2BEB55C-D473-4063-A13D-AA8C984F91F4}"/>
                    </a:ext>
                  </a:extLst>
                </p:cNvPr>
                <p:cNvSpPr txBox="1"/>
                <p:nvPr/>
              </p:nvSpPr>
              <p:spPr>
                <a:xfrm>
                  <a:off x="9122453" y="3561538"/>
                  <a:ext cx="566056" cy="22106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nb-NO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 (V-)</a:t>
                  </a:r>
                  <a:endParaRPr lang="en-GB" sz="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A52883-6957-4366-BF82-B10D34BB62F1}"/>
                    </a:ext>
                  </a:extLst>
                </p:cNvPr>
                <p:cNvSpPr txBox="1"/>
                <p:nvPr/>
              </p:nvSpPr>
              <p:spPr>
                <a:xfrm>
                  <a:off x="9889795" y="3561537"/>
                  <a:ext cx="640877" cy="21544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nb-NO" sz="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204( V+)</a:t>
                  </a:r>
                  <a:endParaRPr lang="en-GB" sz="8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211B14-476E-44CF-AF97-524BCDE1E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69" y="87834"/>
            <a:ext cx="1199521" cy="907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47F33F-FB8C-4293-995C-E9DDF2EEF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626" y="214177"/>
            <a:ext cx="1017552" cy="7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08044"/>
            <a:ext cx="7487920" cy="8763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VIN3 and VRN2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delaying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flowering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genotype 204 (V+) ?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1277146"/>
            <a:ext cx="754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VIN3 is a vernalization insensitive gene required for repressing FLC during cold</a:t>
            </a:r>
          </a:p>
          <a:p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VRN2, a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homologous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of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OsGHD7 gene, is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expressed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204 (V+)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flowering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8608" y="4013200"/>
            <a:ext cx="369332" cy="6909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nb-NO" sz="1200" b="1" dirty="0"/>
              <a:t>FPKM</a:t>
            </a:r>
            <a:endParaRPr lang="en-US" sz="1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AE3B48-CA05-4994-A032-53FBF92453BE}"/>
              </a:ext>
            </a:extLst>
          </p:cNvPr>
          <p:cNvGrpSpPr/>
          <p:nvPr/>
        </p:nvGrpSpPr>
        <p:grpSpPr>
          <a:xfrm>
            <a:off x="3367450" y="3342464"/>
            <a:ext cx="5457100" cy="3280066"/>
            <a:chOff x="3758610" y="2922796"/>
            <a:chExt cx="5457100" cy="32800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8610" y="2922796"/>
              <a:ext cx="5457100" cy="328006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F40BE1-96B2-43B9-9290-651526CFB34B}"/>
                </a:ext>
              </a:extLst>
            </p:cNvPr>
            <p:cNvSpPr txBox="1"/>
            <p:nvPr/>
          </p:nvSpPr>
          <p:spPr>
            <a:xfrm>
              <a:off x="5977319" y="5852562"/>
              <a:ext cx="566056" cy="2210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201 (V-)</a:t>
              </a:r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854464-4255-4564-91AC-1224C2D03D05}"/>
                </a:ext>
              </a:extLst>
            </p:cNvPr>
            <p:cNvSpPr txBox="1"/>
            <p:nvPr/>
          </p:nvSpPr>
          <p:spPr>
            <a:xfrm>
              <a:off x="6660384" y="5852562"/>
              <a:ext cx="644768" cy="2154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204 (V+)</a:t>
              </a:r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FA447EB-8077-4DE0-BB8B-FE3FA35C8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B7CB0-ECAF-462E-A037-FEDFEEAB3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7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9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967" y="143868"/>
            <a:ext cx="2452066" cy="834032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47017"/>
            <a:ext cx="7162800" cy="494268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RNA seq. approach is highly instrumental in profiling the global expression of genes at 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vernalization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cold hardening,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dehardening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rehardening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Detected genes related to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vernalization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stress responsive involved in cold-response, cold sensing, signal transduction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osmo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-sensing</a:t>
            </a:r>
            <a:endParaRPr lang="nb-NO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VIN3 and VRN2 might be playing a crucial role in delaying flowering in 204 (V+) genotype</a:t>
            </a:r>
          </a:p>
          <a:p>
            <a:pPr marL="0" indent="0">
              <a:buNone/>
            </a:pPr>
            <a:endParaRPr lang="nb-NO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genes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for cold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acclimation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in editgrass4food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endParaRPr lang="nb-NO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F5D62-98EF-41C0-BFA9-11A0304D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67546-3A9A-4927-8253-494976F41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4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0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84134" y="153772"/>
            <a:ext cx="4823732" cy="543613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83978" y="462563"/>
            <a:ext cx="7620000" cy="54726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en-US" sz="1600" b="1" dirty="0">
                <a:solidFill>
                  <a:schemeClr val="hlink"/>
                </a:solidFill>
              </a:rPr>
              <a:t>  </a:t>
            </a: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en-US" sz="1600" b="1" dirty="0">
              <a:solidFill>
                <a:schemeClr val="hlink"/>
              </a:solidFill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en-US" sz="72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NORWAY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7200" b="1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  <a:r>
              <a:rPr lang="en-US" sz="7200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endParaRPr lang="en-US" sz="7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Norwegian University of Life Sciences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Aarhus University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Prof. Odd Arne Rognli                                      Dr.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Torben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Asp         </a:t>
            </a:r>
          </a:p>
          <a:p>
            <a:pPr>
              <a:lnSpc>
                <a:spcPct val="95000"/>
              </a:lnSpc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Åshild Ergon                                                     Dr. Stephen Byrne</a:t>
            </a:r>
          </a:p>
          <a:p>
            <a:pPr>
              <a:lnSpc>
                <a:spcPct val="95000"/>
              </a:lnSpc>
              <a:buNone/>
            </a:pP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NIBIO</a:t>
            </a: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Liv Østrem</a:t>
            </a: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Dr. Mats Høglind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nb-NO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None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Graminor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Petter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Marum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Arild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Larsen</a:t>
            </a:r>
          </a:p>
          <a:p>
            <a:pPr>
              <a:lnSpc>
                <a:spcPct val="95000"/>
              </a:lnSpc>
              <a:buNone/>
            </a:pPr>
            <a:endParaRPr lang="nb-NO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nb-NO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nb-NO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nb-NO" sz="7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nb-NO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VARCLIM </a:t>
            </a:r>
            <a:r>
              <a:rPr lang="nb-NO" sz="72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: Norwegian Research Council</a:t>
            </a: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r>
              <a:rPr lang="nb-NO" sz="7200" dirty="0">
                <a:latin typeface="Arial" panose="020B0604020202020204" pitchFamily="34" charset="0"/>
                <a:cs typeface="Arial" panose="020B0604020202020204" pitchFamily="34" charset="0"/>
              </a:rPr>
              <a:t>NOFOCGRAN travel grant</a:t>
            </a:r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nb-NO" sz="1600" dirty="0"/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en-US" sz="1600" dirty="0"/>
          </a:p>
          <a:p>
            <a:pPr>
              <a:lnSpc>
                <a:spcPct val="95000"/>
              </a:lnSpc>
              <a:buFont typeface="Webdings" pitchFamily="18" charset="2"/>
              <a:buNone/>
            </a:pPr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365896"/>
            <a:ext cx="4905183" cy="326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6469F-7CD7-4B0B-885F-BF94695C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898" y="153772"/>
            <a:ext cx="1221610" cy="937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7B941-3FCF-46FC-82E6-4C3090300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29"/>
            <a:ext cx="1901435" cy="14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5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2EB151-B1F5-46E7-A33F-AE4A4EFA72A2}"/>
              </a:ext>
            </a:extLst>
          </p:cNvPr>
          <p:cNvSpPr txBox="1"/>
          <p:nvPr/>
        </p:nvSpPr>
        <p:spPr>
          <a:xfrm>
            <a:off x="349599" y="2844225"/>
            <a:ext cx="11492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‘Editgrass4food’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complement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breeding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?</a:t>
            </a:r>
            <a:endParaRPr lang="en-GB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C3BFF-7EF2-4899-AD73-AC12ADF8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A367DE-8E60-492C-BA88-D0FE2F52B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791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90" name="AutoShape 2"/>
          <p:cNvCxnSpPr>
            <a:cxnSpLocks noChangeShapeType="1"/>
            <a:stCxn id="38062" idx="2"/>
            <a:endCxn id="38062" idx="2"/>
          </p:cNvCxnSpPr>
          <p:nvPr/>
        </p:nvCxnSpPr>
        <p:spPr bwMode="auto">
          <a:xfrm>
            <a:off x="3346450" y="1619250"/>
            <a:ext cx="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1" name="AutoShape 3"/>
          <p:cNvCxnSpPr>
            <a:cxnSpLocks noChangeShapeType="1"/>
            <a:stCxn id="38062" idx="2"/>
            <a:endCxn id="38062" idx="2"/>
          </p:cNvCxnSpPr>
          <p:nvPr/>
        </p:nvCxnSpPr>
        <p:spPr bwMode="auto">
          <a:xfrm>
            <a:off x="3346450" y="1619250"/>
            <a:ext cx="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2" name="AutoShape 4"/>
          <p:cNvCxnSpPr>
            <a:cxnSpLocks noChangeShapeType="1"/>
            <a:stCxn id="38071" idx="2"/>
            <a:endCxn id="38089" idx="0"/>
          </p:cNvCxnSpPr>
          <p:nvPr/>
        </p:nvCxnSpPr>
        <p:spPr bwMode="auto">
          <a:xfrm>
            <a:off x="3346451" y="1922464"/>
            <a:ext cx="15875" cy="10953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7893" name="AutoShape 5"/>
          <p:cNvCxnSpPr>
            <a:cxnSpLocks noChangeShapeType="1"/>
            <a:stCxn id="38089" idx="2"/>
            <a:endCxn id="38086" idx="0"/>
          </p:cNvCxnSpPr>
          <p:nvPr/>
        </p:nvCxnSpPr>
        <p:spPr bwMode="auto">
          <a:xfrm>
            <a:off x="3362325" y="2197101"/>
            <a:ext cx="0" cy="1111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4" name="AutoShape 6"/>
          <p:cNvCxnSpPr>
            <a:cxnSpLocks noChangeShapeType="1"/>
            <a:stCxn id="38086" idx="2"/>
            <a:endCxn id="38083" idx="0"/>
          </p:cNvCxnSpPr>
          <p:nvPr/>
        </p:nvCxnSpPr>
        <p:spPr bwMode="auto">
          <a:xfrm>
            <a:off x="3362325" y="2473325"/>
            <a:ext cx="0" cy="1079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5" name="AutoShape 7"/>
          <p:cNvCxnSpPr>
            <a:cxnSpLocks noChangeShapeType="1"/>
            <a:stCxn id="38083" idx="2"/>
            <a:endCxn id="38080" idx="0"/>
          </p:cNvCxnSpPr>
          <p:nvPr/>
        </p:nvCxnSpPr>
        <p:spPr bwMode="auto">
          <a:xfrm>
            <a:off x="3362325" y="2747963"/>
            <a:ext cx="0" cy="825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6" name="AutoShape 8"/>
          <p:cNvCxnSpPr>
            <a:cxnSpLocks noChangeShapeType="1"/>
            <a:stCxn id="38068" idx="2"/>
            <a:endCxn id="38062" idx="0"/>
          </p:cNvCxnSpPr>
          <p:nvPr/>
        </p:nvCxnSpPr>
        <p:spPr bwMode="auto">
          <a:xfrm>
            <a:off x="3346450" y="1316038"/>
            <a:ext cx="0" cy="55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7897" name="AutoShape 9"/>
          <p:cNvCxnSpPr>
            <a:cxnSpLocks noChangeShapeType="1"/>
            <a:stCxn id="38062" idx="2"/>
            <a:endCxn id="38071" idx="0"/>
          </p:cNvCxnSpPr>
          <p:nvPr/>
        </p:nvCxnSpPr>
        <p:spPr bwMode="auto">
          <a:xfrm>
            <a:off x="3346450" y="1619251"/>
            <a:ext cx="0" cy="539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3325814" y="2032001"/>
            <a:ext cx="376237" cy="963613"/>
            <a:chOff x="576" y="1277"/>
            <a:chExt cx="218" cy="643"/>
          </a:xfrm>
        </p:grpSpPr>
        <p:grpSp>
          <p:nvGrpSpPr>
            <p:cNvPr id="38076" name="Group 11"/>
            <p:cNvGrpSpPr>
              <a:grpSpLocks/>
            </p:cNvGrpSpPr>
            <p:nvPr/>
          </p:nvGrpSpPr>
          <p:grpSpPr bwMode="auto">
            <a:xfrm>
              <a:off x="576" y="1277"/>
              <a:ext cx="218" cy="110"/>
              <a:chOff x="2448" y="2352"/>
              <a:chExt cx="576" cy="288"/>
            </a:xfrm>
          </p:grpSpPr>
          <p:sp>
            <p:nvSpPr>
              <p:cNvPr id="38089" name="Rectangle 12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90" name="AutoShape 13"/>
              <p:cNvCxnSpPr>
                <a:cxnSpLocks noChangeShapeType="1"/>
                <a:stCxn id="38089" idx="0"/>
                <a:endCxn id="38089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91" name="AutoShape 14"/>
              <p:cNvCxnSpPr>
                <a:cxnSpLocks noChangeShapeType="1"/>
                <a:stCxn id="38089" idx="1"/>
                <a:endCxn id="38089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077" name="Group 15"/>
            <p:cNvGrpSpPr>
              <a:grpSpLocks/>
            </p:cNvGrpSpPr>
            <p:nvPr/>
          </p:nvGrpSpPr>
          <p:grpSpPr bwMode="auto">
            <a:xfrm>
              <a:off x="576" y="1461"/>
              <a:ext cx="218" cy="110"/>
              <a:chOff x="2448" y="2352"/>
              <a:chExt cx="576" cy="288"/>
            </a:xfrm>
          </p:grpSpPr>
          <p:sp>
            <p:nvSpPr>
              <p:cNvPr id="38086" name="Rectangle 16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87" name="AutoShape 17"/>
              <p:cNvCxnSpPr>
                <a:cxnSpLocks noChangeShapeType="1"/>
                <a:stCxn id="38086" idx="0"/>
                <a:endCxn id="38086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88" name="AutoShape 18"/>
              <p:cNvCxnSpPr>
                <a:cxnSpLocks noChangeShapeType="1"/>
                <a:stCxn id="38086" idx="1"/>
                <a:endCxn id="38086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078" name="Group 19"/>
            <p:cNvGrpSpPr>
              <a:grpSpLocks/>
            </p:cNvGrpSpPr>
            <p:nvPr/>
          </p:nvGrpSpPr>
          <p:grpSpPr bwMode="auto">
            <a:xfrm>
              <a:off x="576" y="1644"/>
              <a:ext cx="218" cy="111"/>
              <a:chOff x="2448" y="2352"/>
              <a:chExt cx="576" cy="288"/>
            </a:xfrm>
          </p:grpSpPr>
          <p:sp>
            <p:nvSpPr>
              <p:cNvPr id="38083" name="Rectangle 20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84" name="AutoShape 21"/>
              <p:cNvCxnSpPr>
                <a:cxnSpLocks noChangeShapeType="1"/>
                <a:stCxn id="38083" idx="0"/>
                <a:endCxn id="38083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85" name="AutoShape 22"/>
              <p:cNvCxnSpPr>
                <a:cxnSpLocks noChangeShapeType="1"/>
                <a:stCxn id="38083" idx="1"/>
                <a:endCxn id="38083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079" name="Group 23"/>
            <p:cNvGrpSpPr>
              <a:grpSpLocks/>
            </p:cNvGrpSpPr>
            <p:nvPr/>
          </p:nvGrpSpPr>
          <p:grpSpPr bwMode="auto">
            <a:xfrm>
              <a:off x="576" y="1810"/>
              <a:ext cx="218" cy="110"/>
              <a:chOff x="2448" y="2352"/>
              <a:chExt cx="576" cy="288"/>
            </a:xfrm>
          </p:grpSpPr>
          <p:sp>
            <p:nvSpPr>
              <p:cNvPr id="38080" name="Rectangle 24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81" name="AutoShape 25"/>
              <p:cNvCxnSpPr>
                <a:cxnSpLocks noChangeShapeType="1"/>
                <a:stCxn id="38080" idx="0"/>
                <a:endCxn id="38080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82" name="AutoShape 26"/>
              <p:cNvCxnSpPr>
                <a:cxnSpLocks noChangeShapeType="1"/>
                <a:stCxn id="38080" idx="1"/>
                <a:endCxn id="38080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37899" name="Group 27"/>
          <p:cNvGrpSpPr>
            <a:grpSpLocks/>
          </p:cNvGrpSpPr>
          <p:nvPr/>
        </p:nvGrpSpPr>
        <p:grpSpPr bwMode="auto">
          <a:xfrm>
            <a:off x="3325814" y="766763"/>
            <a:ext cx="314325" cy="1155700"/>
            <a:chOff x="576" y="432"/>
            <a:chExt cx="182" cy="772"/>
          </a:xfrm>
        </p:grpSpPr>
        <p:grpSp>
          <p:nvGrpSpPr>
            <p:cNvPr id="38052" name="Group 28"/>
            <p:cNvGrpSpPr>
              <a:grpSpLocks/>
            </p:cNvGrpSpPr>
            <p:nvPr/>
          </p:nvGrpSpPr>
          <p:grpSpPr bwMode="auto">
            <a:xfrm>
              <a:off x="576" y="432"/>
              <a:ext cx="164" cy="165"/>
              <a:chOff x="2496" y="144"/>
              <a:chExt cx="432" cy="432"/>
            </a:xfrm>
          </p:grpSpPr>
          <p:sp>
            <p:nvSpPr>
              <p:cNvPr id="38073" name="AutoShape 29"/>
              <p:cNvSpPr>
                <a:spLocks noChangeArrowheads="1"/>
              </p:cNvSpPr>
              <p:nvPr/>
            </p:nvSpPr>
            <p:spPr bwMode="auto">
              <a:xfrm>
                <a:off x="2496" y="144"/>
                <a:ext cx="432" cy="432"/>
              </a:xfrm>
              <a:prstGeom prst="diamond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8074" name="AutoShape 30"/>
              <p:cNvSpPr>
                <a:spLocks noChangeArrowheads="1"/>
              </p:cNvSpPr>
              <p:nvPr/>
            </p:nvSpPr>
            <p:spPr bwMode="auto">
              <a:xfrm>
                <a:off x="2592" y="336"/>
                <a:ext cx="48" cy="48"/>
              </a:xfrm>
              <a:prstGeom prst="flowChartConnector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8075" name="AutoShape 31"/>
              <p:cNvSpPr>
                <a:spLocks noChangeArrowheads="1"/>
              </p:cNvSpPr>
              <p:nvPr/>
            </p:nvSpPr>
            <p:spPr bwMode="auto">
              <a:xfrm>
                <a:off x="2784" y="336"/>
                <a:ext cx="48" cy="48"/>
              </a:xfrm>
              <a:prstGeom prst="flowChartConnector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grpSp>
          <p:nvGrpSpPr>
            <p:cNvPr id="38053" name="Group 32"/>
            <p:cNvGrpSpPr>
              <a:grpSpLocks/>
            </p:cNvGrpSpPr>
            <p:nvPr/>
          </p:nvGrpSpPr>
          <p:grpSpPr bwMode="auto">
            <a:xfrm>
              <a:off x="594" y="1038"/>
              <a:ext cx="164" cy="166"/>
              <a:chOff x="2496" y="1728"/>
              <a:chExt cx="432" cy="432"/>
            </a:xfrm>
          </p:grpSpPr>
          <p:sp>
            <p:nvSpPr>
              <p:cNvPr id="38071" name="AutoShape 33"/>
              <p:cNvSpPr>
                <a:spLocks noChangeArrowheads="1"/>
              </p:cNvSpPr>
              <p:nvPr/>
            </p:nvSpPr>
            <p:spPr bwMode="auto">
              <a:xfrm>
                <a:off x="2496" y="1728"/>
                <a:ext cx="432" cy="432"/>
              </a:xfrm>
              <a:prstGeom prst="diamond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8072" name="AutoShape 34"/>
              <p:cNvSpPr>
                <a:spLocks noChangeArrowheads="1"/>
              </p:cNvSpPr>
              <p:nvPr/>
            </p:nvSpPr>
            <p:spPr bwMode="auto">
              <a:xfrm>
                <a:off x="2592" y="1824"/>
                <a:ext cx="240" cy="240"/>
              </a:xfrm>
              <a:prstGeom prst="flowChartConnector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grpSp>
          <p:nvGrpSpPr>
            <p:cNvPr id="38054" name="Group 35"/>
            <p:cNvGrpSpPr>
              <a:grpSpLocks/>
            </p:cNvGrpSpPr>
            <p:nvPr/>
          </p:nvGrpSpPr>
          <p:grpSpPr bwMode="auto">
            <a:xfrm>
              <a:off x="594" y="634"/>
              <a:ext cx="164" cy="165"/>
              <a:chOff x="2496" y="672"/>
              <a:chExt cx="432" cy="432"/>
            </a:xfrm>
          </p:grpSpPr>
          <p:grpSp>
            <p:nvGrpSpPr>
              <p:cNvPr id="38066" name="Group 36"/>
              <p:cNvGrpSpPr>
                <a:grpSpLocks/>
              </p:cNvGrpSpPr>
              <p:nvPr/>
            </p:nvGrpSpPr>
            <p:grpSpPr bwMode="auto">
              <a:xfrm>
                <a:off x="2496" y="672"/>
                <a:ext cx="432" cy="432"/>
                <a:chOff x="2496" y="672"/>
                <a:chExt cx="432" cy="432"/>
              </a:xfrm>
            </p:grpSpPr>
            <p:sp>
              <p:nvSpPr>
                <p:cNvPr id="38068" name="AutoShape 37"/>
                <p:cNvSpPr>
                  <a:spLocks noChangeArrowheads="1"/>
                </p:cNvSpPr>
                <p:nvPr/>
              </p:nvSpPr>
              <p:spPr bwMode="auto">
                <a:xfrm>
                  <a:off x="2496" y="672"/>
                  <a:ext cx="432" cy="432"/>
                </a:xfrm>
                <a:prstGeom prst="diamond">
                  <a:avLst/>
                </a:prstGeom>
                <a:solidFill>
                  <a:srgbClr val="66FF6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  <p:sp>
              <p:nvSpPr>
                <p:cNvPr id="38069" name="AutoShape 38"/>
                <p:cNvSpPr>
                  <a:spLocks noChangeArrowheads="1"/>
                </p:cNvSpPr>
                <p:nvPr/>
              </p:nvSpPr>
              <p:spPr bwMode="auto">
                <a:xfrm>
                  <a:off x="2544" y="816"/>
                  <a:ext cx="144" cy="144"/>
                </a:xfrm>
                <a:prstGeom prst="flowChartConnector">
                  <a:avLst/>
                </a:prstGeom>
                <a:solidFill>
                  <a:srgbClr val="66FF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  <p:sp>
              <p:nvSpPr>
                <p:cNvPr id="38070" name="AutoShape 39"/>
                <p:cNvSpPr>
                  <a:spLocks noChangeArrowheads="1"/>
                </p:cNvSpPr>
                <p:nvPr/>
              </p:nvSpPr>
              <p:spPr bwMode="auto">
                <a:xfrm>
                  <a:off x="2736" y="816"/>
                  <a:ext cx="144" cy="144"/>
                </a:xfrm>
                <a:prstGeom prst="flowChartConnector">
                  <a:avLst/>
                </a:prstGeom>
                <a:solidFill>
                  <a:srgbClr val="66FF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</p:grpSp>
          <p:sp>
            <p:nvSpPr>
              <p:cNvPr id="38067" name="AutoShape 40"/>
              <p:cNvSpPr>
                <a:spLocks noChangeArrowheads="1"/>
              </p:cNvSpPr>
              <p:nvPr/>
            </p:nvSpPr>
            <p:spPr bwMode="auto">
              <a:xfrm>
                <a:off x="2544" y="816"/>
                <a:ext cx="144" cy="144"/>
              </a:xfrm>
              <a:prstGeom prst="flowChartConnector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grpSp>
          <p:nvGrpSpPr>
            <p:cNvPr id="38055" name="Group 41"/>
            <p:cNvGrpSpPr>
              <a:grpSpLocks/>
            </p:cNvGrpSpPr>
            <p:nvPr/>
          </p:nvGrpSpPr>
          <p:grpSpPr bwMode="auto">
            <a:xfrm>
              <a:off x="594" y="836"/>
              <a:ext cx="164" cy="165"/>
              <a:chOff x="2496" y="1200"/>
              <a:chExt cx="432" cy="432"/>
            </a:xfrm>
          </p:grpSpPr>
          <p:sp>
            <p:nvSpPr>
              <p:cNvPr id="38056" name="AutoShape 42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48" cy="48"/>
              </a:xfrm>
              <a:prstGeom prst="flowChartConnector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grpSp>
            <p:nvGrpSpPr>
              <p:cNvPr id="38057" name="Group 43"/>
              <p:cNvGrpSpPr>
                <a:grpSpLocks/>
              </p:cNvGrpSpPr>
              <p:nvPr/>
            </p:nvGrpSpPr>
            <p:grpSpPr bwMode="auto">
              <a:xfrm>
                <a:off x="2496" y="1200"/>
                <a:ext cx="432" cy="432"/>
                <a:chOff x="2496" y="1200"/>
                <a:chExt cx="432" cy="432"/>
              </a:xfrm>
            </p:grpSpPr>
            <p:grpSp>
              <p:nvGrpSpPr>
                <p:cNvPr id="38058" name="Group 44"/>
                <p:cNvGrpSpPr>
                  <a:grpSpLocks/>
                </p:cNvGrpSpPr>
                <p:nvPr/>
              </p:nvGrpSpPr>
              <p:grpSpPr bwMode="auto">
                <a:xfrm>
                  <a:off x="2496" y="1200"/>
                  <a:ext cx="432" cy="432"/>
                  <a:chOff x="2496" y="1200"/>
                  <a:chExt cx="432" cy="432"/>
                </a:xfrm>
              </p:grpSpPr>
              <p:grpSp>
                <p:nvGrpSpPr>
                  <p:cNvPr id="38060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496" y="1200"/>
                    <a:ext cx="432" cy="432"/>
                    <a:chOff x="2496" y="1200"/>
                    <a:chExt cx="432" cy="432"/>
                  </a:xfrm>
                </p:grpSpPr>
                <p:sp>
                  <p:nvSpPr>
                    <p:cNvPr id="38062" name="AutoShap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1200"/>
                      <a:ext cx="432" cy="432"/>
                    </a:xfrm>
                    <a:prstGeom prst="diamond">
                      <a:avLst/>
                    </a:prstGeom>
                    <a:solidFill>
                      <a:srgbClr val="66FF66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8063" name="AutoShap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1392"/>
                      <a:ext cx="48" cy="48"/>
                    </a:xfrm>
                    <a:prstGeom prst="flowChartConnector">
                      <a:avLst/>
                    </a:prstGeom>
                    <a:solidFill>
                      <a:srgbClr val="66FF66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8064" name="AutoShap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1488"/>
                      <a:ext cx="48" cy="48"/>
                    </a:xfrm>
                    <a:prstGeom prst="flowChartConnector">
                      <a:avLst/>
                    </a:prstGeom>
                    <a:solidFill>
                      <a:srgbClr val="66FF66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8065" name="AutoShap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1392"/>
                      <a:ext cx="48" cy="48"/>
                    </a:xfrm>
                    <a:prstGeom prst="flowChartConnector">
                      <a:avLst/>
                    </a:prstGeom>
                    <a:solidFill>
                      <a:srgbClr val="66FF66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38061" name="AutoShape 50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1296"/>
                    <a:ext cx="48" cy="48"/>
                  </a:xfrm>
                  <a:prstGeom prst="flowChartConnector">
                    <a:avLst/>
                  </a:prstGeom>
                  <a:solidFill>
                    <a:srgbClr val="66FF66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b-NO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38059" name="AutoShape 51"/>
                <p:cNvSpPr>
                  <a:spLocks noChangeArrowheads="1"/>
                </p:cNvSpPr>
                <p:nvPr/>
              </p:nvSpPr>
              <p:spPr bwMode="auto">
                <a:xfrm>
                  <a:off x="2688" y="1344"/>
                  <a:ext cx="48" cy="48"/>
                </a:xfrm>
                <a:prstGeom prst="flowChartConnector">
                  <a:avLst/>
                </a:prstGeom>
                <a:solidFill>
                  <a:srgbClr val="66FF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37900" name="Group 52"/>
          <p:cNvGrpSpPr>
            <a:grpSpLocks/>
          </p:cNvGrpSpPr>
          <p:nvPr/>
        </p:nvGrpSpPr>
        <p:grpSpPr bwMode="auto">
          <a:xfrm>
            <a:off x="3215482" y="231775"/>
            <a:ext cx="596900" cy="381000"/>
            <a:chOff x="2448" y="2352"/>
            <a:chExt cx="576" cy="288"/>
          </a:xfrm>
        </p:grpSpPr>
        <p:sp>
          <p:nvSpPr>
            <p:cNvPr id="38049" name="Rectangle 53"/>
            <p:cNvSpPr>
              <a:spLocks noChangeArrowheads="1"/>
            </p:cNvSpPr>
            <p:nvPr/>
          </p:nvSpPr>
          <p:spPr bwMode="auto">
            <a:xfrm>
              <a:off x="2448" y="2352"/>
              <a:ext cx="576" cy="288"/>
            </a:xfrm>
            <a:prstGeom prst="rect">
              <a:avLst/>
            </a:prstGeom>
            <a:solidFill>
              <a:srgbClr val="FF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  <p:cxnSp>
          <p:nvCxnSpPr>
            <p:cNvPr id="38050" name="AutoShape 54"/>
            <p:cNvCxnSpPr>
              <a:cxnSpLocks noChangeShapeType="1"/>
              <a:stCxn id="38049" idx="0"/>
              <a:endCxn id="38049" idx="2"/>
            </p:cNvCxnSpPr>
            <p:nvPr/>
          </p:nvCxnSpPr>
          <p:spPr bwMode="auto">
            <a:xfrm>
              <a:off x="2736" y="2352"/>
              <a:ext cx="0" cy="2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8051" name="AutoShape 55"/>
            <p:cNvCxnSpPr>
              <a:cxnSpLocks noChangeShapeType="1"/>
              <a:stCxn id="38049" idx="1"/>
              <a:endCxn id="38049" idx="3"/>
            </p:cNvCxnSpPr>
            <p:nvPr/>
          </p:nvCxnSpPr>
          <p:spPr bwMode="auto">
            <a:xfrm>
              <a:off x="2448" y="2496"/>
              <a:ext cx="57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8025" name="Group 57"/>
          <p:cNvGrpSpPr>
            <a:grpSpLocks/>
          </p:cNvGrpSpPr>
          <p:nvPr/>
        </p:nvGrpSpPr>
        <p:grpSpPr bwMode="auto">
          <a:xfrm>
            <a:off x="4810126" y="4357689"/>
            <a:ext cx="296863" cy="260917"/>
            <a:chOff x="2496" y="144"/>
            <a:chExt cx="432" cy="432"/>
          </a:xfrm>
        </p:grpSpPr>
        <p:sp>
          <p:nvSpPr>
            <p:cNvPr id="38046" name="AutoShape 58"/>
            <p:cNvSpPr>
              <a:spLocks noChangeArrowheads="1"/>
            </p:cNvSpPr>
            <p:nvPr/>
          </p:nvSpPr>
          <p:spPr bwMode="auto">
            <a:xfrm>
              <a:off x="2496" y="144"/>
              <a:ext cx="432" cy="432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38047" name="AutoShape 59"/>
            <p:cNvSpPr>
              <a:spLocks noChangeArrowheads="1"/>
            </p:cNvSpPr>
            <p:nvPr/>
          </p:nvSpPr>
          <p:spPr bwMode="auto">
            <a:xfrm>
              <a:off x="2592" y="336"/>
              <a:ext cx="48" cy="48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38048" name="AutoShape 60"/>
            <p:cNvSpPr>
              <a:spLocks noChangeArrowheads="1"/>
            </p:cNvSpPr>
            <p:nvPr/>
          </p:nvSpPr>
          <p:spPr bwMode="auto">
            <a:xfrm>
              <a:off x="2784" y="336"/>
              <a:ext cx="48" cy="48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</p:grpSp>
      <p:grpSp>
        <p:nvGrpSpPr>
          <p:cNvPr id="38026" name="Group 61"/>
          <p:cNvGrpSpPr>
            <a:grpSpLocks/>
          </p:cNvGrpSpPr>
          <p:nvPr/>
        </p:nvGrpSpPr>
        <p:grpSpPr bwMode="auto">
          <a:xfrm>
            <a:off x="4841875" y="5314384"/>
            <a:ext cx="298450" cy="260917"/>
            <a:chOff x="2496" y="1728"/>
            <a:chExt cx="432" cy="432"/>
          </a:xfrm>
        </p:grpSpPr>
        <p:sp>
          <p:nvSpPr>
            <p:cNvPr id="38044" name="AutoShape 62"/>
            <p:cNvSpPr>
              <a:spLocks noChangeArrowheads="1"/>
            </p:cNvSpPr>
            <p:nvPr/>
          </p:nvSpPr>
          <p:spPr bwMode="auto">
            <a:xfrm>
              <a:off x="2496" y="1728"/>
              <a:ext cx="432" cy="432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38045" name="AutoShape 63"/>
            <p:cNvSpPr>
              <a:spLocks noChangeArrowheads="1"/>
            </p:cNvSpPr>
            <p:nvPr/>
          </p:nvSpPr>
          <p:spPr bwMode="auto">
            <a:xfrm>
              <a:off x="2592" y="1824"/>
              <a:ext cx="240" cy="240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</p:grpSp>
      <p:grpSp>
        <p:nvGrpSpPr>
          <p:cNvPr id="38027" name="Group 64"/>
          <p:cNvGrpSpPr>
            <a:grpSpLocks/>
          </p:cNvGrpSpPr>
          <p:nvPr/>
        </p:nvGrpSpPr>
        <p:grpSpPr bwMode="auto">
          <a:xfrm>
            <a:off x="4841875" y="4677144"/>
            <a:ext cx="298450" cy="259244"/>
            <a:chOff x="2496" y="672"/>
            <a:chExt cx="432" cy="432"/>
          </a:xfrm>
        </p:grpSpPr>
        <p:grpSp>
          <p:nvGrpSpPr>
            <p:cNvPr id="38039" name="Group 65"/>
            <p:cNvGrpSpPr>
              <a:grpSpLocks/>
            </p:cNvGrpSpPr>
            <p:nvPr/>
          </p:nvGrpSpPr>
          <p:grpSpPr bwMode="auto">
            <a:xfrm>
              <a:off x="2496" y="672"/>
              <a:ext cx="432" cy="432"/>
              <a:chOff x="2496" y="672"/>
              <a:chExt cx="432" cy="432"/>
            </a:xfrm>
          </p:grpSpPr>
          <p:sp>
            <p:nvSpPr>
              <p:cNvPr id="38041" name="AutoShape 66"/>
              <p:cNvSpPr>
                <a:spLocks noChangeArrowheads="1"/>
              </p:cNvSpPr>
              <p:nvPr/>
            </p:nvSpPr>
            <p:spPr bwMode="auto">
              <a:xfrm>
                <a:off x="2496" y="672"/>
                <a:ext cx="432" cy="432"/>
              </a:xfrm>
              <a:prstGeom prst="diamond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8042" name="AutoShape 67"/>
              <p:cNvSpPr>
                <a:spLocks noChangeArrowheads="1"/>
              </p:cNvSpPr>
              <p:nvPr/>
            </p:nvSpPr>
            <p:spPr bwMode="auto">
              <a:xfrm>
                <a:off x="2544" y="816"/>
                <a:ext cx="144" cy="144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8043" name="AutoShape 68"/>
              <p:cNvSpPr>
                <a:spLocks noChangeArrowheads="1"/>
              </p:cNvSpPr>
              <p:nvPr/>
            </p:nvSpPr>
            <p:spPr bwMode="auto">
              <a:xfrm>
                <a:off x="2736" y="816"/>
                <a:ext cx="144" cy="144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sp>
          <p:nvSpPr>
            <p:cNvPr id="38040" name="AutoShape 69"/>
            <p:cNvSpPr>
              <a:spLocks noChangeArrowheads="1"/>
            </p:cNvSpPr>
            <p:nvPr/>
          </p:nvSpPr>
          <p:spPr bwMode="auto">
            <a:xfrm>
              <a:off x="2544" y="816"/>
              <a:ext cx="144" cy="144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</p:grpSp>
      <p:grpSp>
        <p:nvGrpSpPr>
          <p:cNvPr id="38028" name="Group 70"/>
          <p:cNvGrpSpPr>
            <a:grpSpLocks/>
          </p:cNvGrpSpPr>
          <p:nvPr/>
        </p:nvGrpSpPr>
        <p:grpSpPr bwMode="auto">
          <a:xfrm>
            <a:off x="4841875" y="4994928"/>
            <a:ext cx="298450" cy="260917"/>
            <a:chOff x="2496" y="1200"/>
            <a:chExt cx="432" cy="432"/>
          </a:xfrm>
        </p:grpSpPr>
        <p:sp>
          <p:nvSpPr>
            <p:cNvPr id="38029" name="AutoShape 71"/>
            <p:cNvSpPr>
              <a:spLocks noChangeArrowheads="1"/>
            </p:cNvSpPr>
            <p:nvPr/>
          </p:nvSpPr>
          <p:spPr bwMode="auto">
            <a:xfrm>
              <a:off x="2736" y="1440"/>
              <a:ext cx="48" cy="48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>
                <a:latin typeface="Calibri" pitchFamily="34" charset="0"/>
              </a:endParaRPr>
            </a:p>
          </p:txBody>
        </p:sp>
        <p:grpSp>
          <p:nvGrpSpPr>
            <p:cNvPr id="38030" name="Group 72"/>
            <p:cNvGrpSpPr>
              <a:grpSpLocks/>
            </p:cNvGrpSpPr>
            <p:nvPr/>
          </p:nvGrpSpPr>
          <p:grpSpPr bwMode="auto">
            <a:xfrm>
              <a:off x="2496" y="1200"/>
              <a:ext cx="432" cy="432"/>
              <a:chOff x="2496" y="1200"/>
              <a:chExt cx="432" cy="432"/>
            </a:xfrm>
          </p:grpSpPr>
          <p:grpSp>
            <p:nvGrpSpPr>
              <p:cNvPr id="38031" name="Group 73"/>
              <p:cNvGrpSpPr>
                <a:grpSpLocks/>
              </p:cNvGrpSpPr>
              <p:nvPr/>
            </p:nvGrpSpPr>
            <p:grpSpPr bwMode="auto">
              <a:xfrm>
                <a:off x="2496" y="1200"/>
                <a:ext cx="432" cy="432"/>
                <a:chOff x="2496" y="1200"/>
                <a:chExt cx="432" cy="432"/>
              </a:xfrm>
            </p:grpSpPr>
            <p:grpSp>
              <p:nvGrpSpPr>
                <p:cNvPr id="38033" name="Group 74"/>
                <p:cNvGrpSpPr>
                  <a:grpSpLocks/>
                </p:cNvGrpSpPr>
                <p:nvPr/>
              </p:nvGrpSpPr>
              <p:grpSpPr bwMode="auto">
                <a:xfrm>
                  <a:off x="2496" y="1200"/>
                  <a:ext cx="432" cy="432"/>
                  <a:chOff x="2496" y="1200"/>
                  <a:chExt cx="432" cy="432"/>
                </a:xfrm>
              </p:grpSpPr>
              <p:sp>
                <p:nvSpPr>
                  <p:cNvPr id="38035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1200"/>
                    <a:ext cx="432" cy="432"/>
                  </a:xfrm>
                  <a:prstGeom prst="diamond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b-NO">
                      <a:latin typeface="Calibri" pitchFamily="34" charset="0"/>
                    </a:endParaRPr>
                  </a:p>
                </p:txBody>
              </p:sp>
              <p:sp>
                <p:nvSpPr>
                  <p:cNvPr id="38036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392"/>
                    <a:ext cx="48" cy="48"/>
                  </a:xfrm>
                  <a:prstGeom prst="flowChartConnector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b-NO">
                      <a:latin typeface="Calibri" pitchFamily="34" charset="0"/>
                    </a:endParaRPr>
                  </a:p>
                </p:txBody>
              </p:sp>
              <p:sp>
                <p:nvSpPr>
                  <p:cNvPr id="38037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488"/>
                    <a:ext cx="48" cy="48"/>
                  </a:xfrm>
                  <a:prstGeom prst="flowChartConnector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b-NO">
                      <a:latin typeface="Calibri" pitchFamily="34" charset="0"/>
                    </a:endParaRPr>
                  </a:p>
                </p:txBody>
              </p:sp>
              <p:sp>
                <p:nvSpPr>
                  <p:cNvPr id="38038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392"/>
                    <a:ext cx="48" cy="48"/>
                  </a:xfrm>
                  <a:prstGeom prst="flowChartConnector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b-NO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38034" name="AutoShape 79"/>
                <p:cNvSpPr>
                  <a:spLocks noChangeArrowheads="1"/>
                </p:cNvSpPr>
                <p:nvPr/>
              </p:nvSpPr>
              <p:spPr bwMode="auto">
                <a:xfrm>
                  <a:off x="2688" y="1296"/>
                  <a:ext cx="48" cy="48"/>
                </a:xfrm>
                <a:prstGeom prst="flowChartConnector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</p:grpSp>
          <p:sp>
            <p:nvSpPr>
              <p:cNvPr id="38032" name="AutoShape 80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48" cy="48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</p:grpSp>
      <p:grpSp>
        <p:nvGrpSpPr>
          <p:cNvPr id="37902" name="Group 81"/>
          <p:cNvGrpSpPr>
            <a:grpSpLocks/>
          </p:cNvGrpSpPr>
          <p:nvPr/>
        </p:nvGrpSpPr>
        <p:grpSpPr bwMode="auto">
          <a:xfrm>
            <a:off x="3657600" y="5638801"/>
            <a:ext cx="376238" cy="962025"/>
            <a:chOff x="576" y="1277"/>
            <a:chExt cx="218" cy="643"/>
          </a:xfrm>
        </p:grpSpPr>
        <p:grpSp>
          <p:nvGrpSpPr>
            <p:cNvPr id="38009" name="Group 82"/>
            <p:cNvGrpSpPr>
              <a:grpSpLocks/>
            </p:cNvGrpSpPr>
            <p:nvPr/>
          </p:nvGrpSpPr>
          <p:grpSpPr bwMode="auto">
            <a:xfrm>
              <a:off x="576" y="1277"/>
              <a:ext cx="218" cy="110"/>
              <a:chOff x="2448" y="2352"/>
              <a:chExt cx="576" cy="288"/>
            </a:xfrm>
          </p:grpSpPr>
          <p:sp>
            <p:nvSpPr>
              <p:cNvPr id="38022" name="Rectangle 83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23" name="AutoShape 84"/>
              <p:cNvCxnSpPr>
                <a:cxnSpLocks noChangeShapeType="1"/>
                <a:stCxn id="38022" idx="0"/>
                <a:endCxn id="38022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24" name="AutoShape 85"/>
              <p:cNvCxnSpPr>
                <a:cxnSpLocks noChangeShapeType="1"/>
                <a:stCxn id="38022" idx="1"/>
                <a:endCxn id="38022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010" name="Group 86"/>
            <p:cNvGrpSpPr>
              <a:grpSpLocks/>
            </p:cNvGrpSpPr>
            <p:nvPr/>
          </p:nvGrpSpPr>
          <p:grpSpPr bwMode="auto">
            <a:xfrm>
              <a:off x="576" y="1461"/>
              <a:ext cx="218" cy="110"/>
              <a:chOff x="2448" y="2352"/>
              <a:chExt cx="576" cy="288"/>
            </a:xfrm>
          </p:grpSpPr>
          <p:sp>
            <p:nvSpPr>
              <p:cNvPr id="38019" name="Rectangle 87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20" name="AutoShape 88"/>
              <p:cNvCxnSpPr>
                <a:cxnSpLocks noChangeShapeType="1"/>
                <a:stCxn id="38019" idx="0"/>
                <a:endCxn id="38019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21" name="AutoShape 89"/>
              <p:cNvCxnSpPr>
                <a:cxnSpLocks noChangeShapeType="1"/>
                <a:stCxn id="38019" idx="1"/>
                <a:endCxn id="38019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011" name="Group 90"/>
            <p:cNvGrpSpPr>
              <a:grpSpLocks/>
            </p:cNvGrpSpPr>
            <p:nvPr/>
          </p:nvGrpSpPr>
          <p:grpSpPr bwMode="auto">
            <a:xfrm>
              <a:off x="576" y="1644"/>
              <a:ext cx="218" cy="111"/>
              <a:chOff x="2448" y="2352"/>
              <a:chExt cx="576" cy="288"/>
            </a:xfrm>
          </p:grpSpPr>
          <p:sp>
            <p:nvSpPr>
              <p:cNvPr id="38016" name="Rectangle 91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17" name="AutoShape 92"/>
              <p:cNvCxnSpPr>
                <a:cxnSpLocks noChangeShapeType="1"/>
                <a:stCxn id="38016" idx="0"/>
                <a:endCxn id="38016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18" name="AutoShape 93"/>
              <p:cNvCxnSpPr>
                <a:cxnSpLocks noChangeShapeType="1"/>
                <a:stCxn id="38016" idx="1"/>
                <a:endCxn id="38016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8012" name="Group 94"/>
            <p:cNvGrpSpPr>
              <a:grpSpLocks/>
            </p:cNvGrpSpPr>
            <p:nvPr/>
          </p:nvGrpSpPr>
          <p:grpSpPr bwMode="auto">
            <a:xfrm>
              <a:off x="576" y="1810"/>
              <a:ext cx="218" cy="110"/>
              <a:chOff x="2448" y="2352"/>
              <a:chExt cx="576" cy="288"/>
            </a:xfrm>
          </p:grpSpPr>
          <p:sp>
            <p:nvSpPr>
              <p:cNvPr id="38013" name="Rectangle 95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14" name="AutoShape 96"/>
              <p:cNvCxnSpPr>
                <a:cxnSpLocks noChangeShapeType="1"/>
                <a:stCxn id="38013" idx="0"/>
                <a:endCxn id="38013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15" name="AutoShape 97"/>
              <p:cNvCxnSpPr>
                <a:cxnSpLocks noChangeShapeType="1"/>
                <a:stCxn id="38013" idx="1"/>
                <a:endCxn id="38013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37903" name="Group 98"/>
          <p:cNvGrpSpPr>
            <a:grpSpLocks/>
          </p:cNvGrpSpPr>
          <p:nvPr/>
        </p:nvGrpSpPr>
        <p:grpSpPr bwMode="auto">
          <a:xfrm>
            <a:off x="3325814" y="4400551"/>
            <a:ext cx="376237" cy="1001713"/>
            <a:chOff x="576" y="1277"/>
            <a:chExt cx="218" cy="643"/>
          </a:xfrm>
        </p:grpSpPr>
        <p:grpSp>
          <p:nvGrpSpPr>
            <p:cNvPr id="37993" name="Group 99"/>
            <p:cNvGrpSpPr>
              <a:grpSpLocks/>
            </p:cNvGrpSpPr>
            <p:nvPr/>
          </p:nvGrpSpPr>
          <p:grpSpPr bwMode="auto">
            <a:xfrm>
              <a:off x="576" y="1277"/>
              <a:ext cx="218" cy="110"/>
              <a:chOff x="2448" y="2352"/>
              <a:chExt cx="576" cy="288"/>
            </a:xfrm>
          </p:grpSpPr>
          <p:sp>
            <p:nvSpPr>
              <p:cNvPr id="38006" name="Rectangle 100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07" name="AutoShape 101"/>
              <p:cNvCxnSpPr>
                <a:cxnSpLocks noChangeShapeType="1"/>
                <a:stCxn id="38006" idx="0"/>
                <a:endCxn id="38006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08" name="AutoShape 102"/>
              <p:cNvCxnSpPr>
                <a:cxnSpLocks noChangeShapeType="1"/>
                <a:stCxn id="38006" idx="1"/>
                <a:endCxn id="38006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7994" name="Group 103"/>
            <p:cNvGrpSpPr>
              <a:grpSpLocks/>
            </p:cNvGrpSpPr>
            <p:nvPr/>
          </p:nvGrpSpPr>
          <p:grpSpPr bwMode="auto">
            <a:xfrm>
              <a:off x="576" y="1461"/>
              <a:ext cx="218" cy="110"/>
              <a:chOff x="2448" y="2352"/>
              <a:chExt cx="576" cy="288"/>
            </a:xfrm>
          </p:grpSpPr>
          <p:sp>
            <p:nvSpPr>
              <p:cNvPr id="38003" name="Rectangle 104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04" name="AutoShape 105"/>
              <p:cNvCxnSpPr>
                <a:cxnSpLocks noChangeShapeType="1"/>
                <a:stCxn id="38003" idx="0"/>
                <a:endCxn id="38003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05" name="AutoShape 106"/>
              <p:cNvCxnSpPr>
                <a:cxnSpLocks noChangeShapeType="1"/>
                <a:stCxn id="38003" idx="1"/>
                <a:endCxn id="38003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7995" name="Group 107"/>
            <p:cNvGrpSpPr>
              <a:grpSpLocks/>
            </p:cNvGrpSpPr>
            <p:nvPr/>
          </p:nvGrpSpPr>
          <p:grpSpPr bwMode="auto">
            <a:xfrm>
              <a:off x="576" y="1644"/>
              <a:ext cx="218" cy="111"/>
              <a:chOff x="2448" y="2352"/>
              <a:chExt cx="576" cy="288"/>
            </a:xfrm>
          </p:grpSpPr>
          <p:sp>
            <p:nvSpPr>
              <p:cNvPr id="38000" name="Rectangle 108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8001" name="AutoShape 109"/>
              <p:cNvCxnSpPr>
                <a:cxnSpLocks noChangeShapeType="1"/>
                <a:stCxn id="38000" idx="0"/>
                <a:endCxn id="38000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8002" name="AutoShape 110"/>
              <p:cNvCxnSpPr>
                <a:cxnSpLocks noChangeShapeType="1"/>
                <a:stCxn id="38000" idx="1"/>
                <a:endCxn id="38000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7996" name="Group 111"/>
            <p:cNvGrpSpPr>
              <a:grpSpLocks/>
            </p:cNvGrpSpPr>
            <p:nvPr/>
          </p:nvGrpSpPr>
          <p:grpSpPr bwMode="auto">
            <a:xfrm>
              <a:off x="576" y="1810"/>
              <a:ext cx="218" cy="110"/>
              <a:chOff x="2448" y="2352"/>
              <a:chExt cx="576" cy="288"/>
            </a:xfrm>
          </p:grpSpPr>
          <p:sp>
            <p:nvSpPr>
              <p:cNvPr id="37997" name="Rectangle 112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7998" name="AutoShape 113"/>
              <p:cNvCxnSpPr>
                <a:cxnSpLocks noChangeShapeType="1"/>
                <a:stCxn id="37997" idx="0"/>
                <a:endCxn id="37997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7999" name="AutoShape 114"/>
              <p:cNvCxnSpPr>
                <a:cxnSpLocks noChangeShapeType="1"/>
                <a:stCxn id="37997" idx="1"/>
                <a:endCxn id="37997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37904" name="Group 115"/>
          <p:cNvGrpSpPr>
            <a:grpSpLocks/>
          </p:cNvGrpSpPr>
          <p:nvPr/>
        </p:nvGrpSpPr>
        <p:grpSpPr bwMode="auto">
          <a:xfrm>
            <a:off x="3325814" y="3084514"/>
            <a:ext cx="314325" cy="1201737"/>
            <a:chOff x="576" y="432"/>
            <a:chExt cx="182" cy="772"/>
          </a:xfrm>
        </p:grpSpPr>
        <p:grpSp>
          <p:nvGrpSpPr>
            <p:cNvPr id="37969" name="Group 116"/>
            <p:cNvGrpSpPr>
              <a:grpSpLocks/>
            </p:cNvGrpSpPr>
            <p:nvPr/>
          </p:nvGrpSpPr>
          <p:grpSpPr bwMode="auto">
            <a:xfrm>
              <a:off x="576" y="432"/>
              <a:ext cx="164" cy="165"/>
              <a:chOff x="2496" y="144"/>
              <a:chExt cx="432" cy="432"/>
            </a:xfrm>
          </p:grpSpPr>
          <p:sp>
            <p:nvSpPr>
              <p:cNvPr id="37990" name="AutoShape 117"/>
              <p:cNvSpPr>
                <a:spLocks noChangeArrowheads="1"/>
              </p:cNvSpPr>
              <p:nvPr/>
            </p:nvSpPr>
            <p:spPr bwMode="auto">
              <a:xfrm>
                <a:off x="2496" y="144"/>
                <a:ext cx="432" cy="432"/>
              </a:xfrm>
              <a:prstGeom prst="diamond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7991" name="AutoShape 118"/>
              <p:cNvSpPr>
                <a:spLocks noChangeArrowheads="1"/>
              </p:cNvSpPr>
              <p:nvPr/>
            </p:nvSpPr>
            <p:spPr bwMode="auto">
              <a:xfrm>
                <a:off x="2592" y="336"/>
                <a:ext cx="48" cy="48"/>
              </a:xfrm>
              <a:prstGeom prst="flowChartConnector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7992" name="AutoShape 119"/>
              <p:cNvSpPr>
                <a:spLocks noChangeArrowheads="1"/>
              </p:cNvSpPr>
              <p:nvPr/>
            </p:nvSpPr>
            <p:spPr bwMode="auto">
              <a:xfrm>
                <a:off x="2784" y="336"/>
                <a:ext cx="48" cy="48"/>
              </a:xfrm>
              <a:prstGeom prst="flowChartConnector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grpSp>
          <p:nvGrpSpPr>
            <p:cNvPr id="37970" name="Group 120"/>
            <p:cNvGrpSpPr>
              <a:grpSpLocks/>
            </p:cNvGrpSpPr>
            <p:nvPr/>
          </p:nvGrpSpPr>
          <p:grpSpPr bwMode="auto">
            <a:xfrm>
              <a:off x="594" y="1038"/>
              <a:ext cx="164" cy="166"/>
              <a:chOff x="2496" y="1728"/>
              <a:chExt cx="432" cy="432"/>
            </a:xfrm>
          </p:grpSpPr>
          <p:sp>
            <p:nvSpPr>
              <p:cNvPr id="37988" name="AutoShape 121"/>
              <p:cNvSpPr>
                <a:spLocks noChangeArrowheads="1"/>
              </p:cNvSpPr>
              <p:nvPr/>
            </p:nvSpPr>
            <p:spPr bwMode="auto">
              <a:xfrm>
                <a:off x="2496" y="1728"/>
                <a:ext cx="432" cy="432"/>
              </a:xfrm>
              <a:prstGeom prst="diamond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sp>
            <p:nvSpPr>
              <p:cNvPr id="37989" name="AutoShape 122"/>
              <p:cNvSpPr>
                <a:spLocks noChangeArrowheads="1"/>
              </p:cNvSpPr>
              <p:nvPr/>
            </p:nvSpPr>
            <p:spPr bwMode="auto">
              <a:xfrm>
                <a:off x="2592" y="1824"/>
                <a:ext cx="240" cy="240"/>
              </a:xfrm>
              <a:prstGeom prst="flowChartConnector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grpSp>
          <p:nvGrpSpPr>
            <p:cNvPr id="37971" name="Group 123"/>
            <p:cNvGrpSpPr>
              <a:grpSpLocks/>
            </p:cNvGrpSpPr>
            <p:nvPr/>
          </p:nvGrpSpPr>
          <p:grpSpPr bwMode="auto">
            <a:xfrm>
              <a:off x="594" y="634"/>
              <a:ext cx="164" cy="165"/>
              <a:chOff x="2496" y="672"/>
              <a:chExt cx="432" cy="432"/>
            </a:xfrm>
          </p:grpSpPr>
          <p:grpSp>
            <p:nvGrpSpPr>
              <p:cNvPr id="37983" name="Group 124"/>
              <p:cNvGrpSpPr>
                <a:grpSpLocks/>
              </p:cNvGrpSpPr>
              <p:nvPr/>
            </p:nvGrpSpPr>
            <p:grpSpPr bwMode="auto">
              <a:xfrm>
                <a:off x="2496" y="672"/>
                <a:ext cx="432" cy="432"/>
                <a:chOff x="2496" y="672"/>
                <a:chExt cx="432" cy="432"/>
              </a:xfrm>
            </p:grpSpPr>
            <p:sp>
              <p:nvSpPr>
                <p:cNvPr id="37985" name="AutoShape 125"/>
                <p:cNvSpPr>
                  <a:spLocks noChangeArrowheads="1"/>
                </p:cNvSpPr>
                <p:nvPr/>
              </p:nvSpPr>
              <p:spPr bwMode="auto">
                <a:xfrm>
                  <a:off x="2496" y="672"/>
                  <a:ext cx="432" cy="432"/>
                </a:xfrm>
                <a:prstGeom prst="diamond">
                  <a:avLst/>
                </a:prstGeom>
                <a:solidFill>
                  <a:srgbClr val="FF7C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  <p:sp>
              <p:nvSpPr>
                <p:cNvPr id="37986" name="AutoShape 126"/>
                <p:cNvSpPr>
                  <a:spLocks noChangeArrowheads="1"/>
                </p:cNvSpPr>
                <p:nvPr/>
              </p:nvSpPr>
              <p:spPr bwMode="auto">
                <a:xfrm>
                  <a:off x="2544" y="816"/>
                  <a:ext cx="144" cy="144"/>
                </a:xfrm>
                <a:prstGeom prst="flowChartConnector">
                  <a:avLst/>
                </a:prstGeom>
                <a:solidFill>
                  <a:srgbClr val="FF7C8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  <p:sp>
              <p:nvSpPr>
                <p:cNvPr id="37987" name="AutoShape 127"/>
                <p:cNvSpPr>
                  <a:spLocks noChangeArrowheads="1"/>
                </p:cNvSpPr>
                <p:nvPr/>
              </p:nvSpPr>
              <p:spPr bwMode="auto">
                <a:xfrm>
                  <a:off x="2736" y="816"/>
                  <a:ext cx="144" cy="144"/>
                </a:xfrm>
                <a:prstGeom prst="flowChartConnector">
                  <a:avLst/>
                </a:prstGeom>
                <a:solidFill>
                  <a:srgbClr val="FF7C8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</p:grpSp>
          <p:sp>
            <p:nvSpPr>
              <p:cNvPr id="37984" name="AutoShape 128"/>
              <p:cNvSpPr>
                <a:spLocks noChangeArrowheads="1"/>
              </p:cNvSpPr>
              <p:nvPr/>
            </p:nvSpPr>
            <p:spPr bwMode="auto">
              <a:xfrm>
                <a:off x="2544" y="816"/>
                <a:ext cx="144" cy="144"/>
              </a:xfrm>
              <a:prstGeom prst="flowChartConnector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</p:grpSp>
        <p:grpSp>
          <p:nvGrpSpPr>
            <p:cNvPr id="37972" name="Group 129"/>
            <p:cNvGrpSpPr>
              <a:grpSpLocks/>
            </p:cNvGrpSpPr>
            <p:nvPr/>
          </p:nvGrpSpPr>
          <p:grpSpPr bwMode="auto">
            <a:xfrm>
              <a:off x="594" y="836"/>
              <a:ext cx="164" cy="165"/>
              <a:chOff x="2496" y="1200"/>
              <a:chExt cx="432" cy="432"/>
            </a:xfrm>
          </p:grpSpPr>
          <p:sp>
            <p:nvSpPr>
              <p:cNvPr id="37973" name="AutoShape 130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48" cy="48"/>
              </a:xfrm>
              <a:prstGeom prst="flowChartConnector">
                <a:avLst/>
              </a:prstGeom>
              <a:solidFill>
                <a:srgbClr val="FF7C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grpSp>
            <p:nvGrpSpPr>
              <p:cNvPr id="37974" name="Group 131"/>
              <p:cNvGrpSpPr>
                <a:grpSpLocks/>
              </p:cNvGrpSpPr>
              <p:nvPr/>
            </p:nvGrpSpPr>
            <p:grpSpPr bwMode="auto">
              <a:xfrm>
                <a:off x="2496" y="1200"/>
                <a:ext cx="432" cy="432"/>
                <a:chOff x="2496" y="1200"/>
                <a:chExt cx="432" cy="432"/>
              </a:xfrm>
            </p:grpSpPr>
            <p:grpSp>
              <p:nvGrpSpPr>
                <p:cNvPr id="37975" name="Group 132"/>
                <p:cNvGrpSpPr>
                  <a:grpSpLocks/>
                </p:cNvGrpSpPr>
                <p:nvPr/>
              </p:nvGrpSpPr>
              <p:grpSpPr bwMode="auto">
                <a:xfrm>
                  <a:off x="2496" y="1200"/>
                  <a:ext cx="432" cy="432"/>
                  <a:chOff x="2496" y="1200"/>
                  <a:chExt cx="432" cy="432"/>
                </a:xfrm>
              </p:grpSpPr>
              <p:grpSp>
                <p:nvGrpSpPr>
                  <p:cNvPr id="37977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2496" y="1200"/>
                    <a:ext cx="432" cy="432"/>
                    <a:chOff x="2496" y="1200"/>
                    <a:chExt cx="432" cy="432"/>
                  </a:xfrm>
                </p:grpSpPr>
                <p:sp>
                  <p:nvSpPr>
                    <p:cNvPr id="37979" name="AutoShap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1200"/>
                      <a:ext cx="432" cy="432"/>
                    </a:xfrm>
                    <a:prstGeom prst="diamond">
                      <a:avLst/>
                    </a:prstGeom>
                    <a:solidFill>
                      <a:srgbClr val="FF7C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7980" name="AutoShap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1392"/>
                      <a:ext cx="48" cy="48"/>
                    </a:xfrm>
                    <a:prstGeom prst="flowChartConnector">
                      <a:avLst/>
                    </a:prstGeom>
                    <a:solidFill>
                      <a:srgbClr val="FF7C80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7981" name="AutoShap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1488"/>
                      <a:ext cx="48" cy="48"/>
                    </a:xfrm>
                    <a:prstGeom prst="flowChartConnector">
                      <a:avLst/>
                    </a:prstGeom>
                    <a:solidFill>
                      <a:srgbClr val="FF7C80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7982" name="AutoShap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1392"/>
                      <a:ext cx="48" cy="48"/>
                    </a:xfrm>
                    <a:prstGeom prst="flowChartConnector">
                      <a:avLst/>
                    </a:prstGeom>
                    <a:solidFill>
                      <a:srgbClr val="FF7C80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b-NO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37978" name="AutoShape 138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1296"/>
                    <a:ext cx="48" cy="48"/>
                  </a:xfrm>
                  <a:prstGeom prst="flowChartConnector">
                    <a:avLst/>
                  </a:prstGeom>
                  <a:solidFill>
                    <a:srgbClr val="FF7C8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b-NO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37976" name="AutoShape 139"/>
                <p:cNvSpPr>
                  <a:spLocks noChangeArrowheads="1"/>
                </p:cNvSpPr>
                <p:nvPr/>
              </p:nvSpPr>
              <p:spPr bwMode="auto">
                <a:xfrm>
                  <a:off x="2688" y="1344"/>
                  <a:ext cx="48" cy="48"/>
                </a:xfrm>
                <a:prstGeom prst="flowChartConnector">
                  <a:avLst/>
                </a:prstGeom>
                <a:solidFill>
                  <a:srgbClr val="FF7C8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b-NO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37905" name="Group 140"/>
          <p:cNvGrpSpPr>
            <a:grpSpLocks/>
          </p:cNvGrpSpPr>
          <p:nvPr/>
        </p:nvGrpSpPr>
        <p:grpSpPr bwMode="auto">
          <a:xfrm>
            <a:off x="5562600" y="5638801"/>
            <a:ext cx="376238" cy="962025"/>
            <a:chOff x="576" y="1277"/>
            <a:chExt cx="218" cy="643"/>
          </a:xfrm>
        </p:grpSpPr>
        <p:grpSp>
          <p:nvGrpSpPr>
            <p:cNvPr id="37953" name="Group 141"/>
            <p:cNvGrpSpPr>
              <a:grpSpLocks/>
            </p:cNvGrpSpPr>
            <p:nvPr/>
          </p:nvGrpSpPr>
          <p:grpSpPr bwMode="auto">
            <a:xfrm>
              <a:off x="576" y="1277"/>
              <a:ext cx="218" cy="110"/>
              <a:chOff x="2448" y="2352"/>
              <a:chExt cx="576" cy="288"/>
            </a:xfrm>
          </p:grpSpPr>
          <p:sp>
            <p:nvSpPr>
              <p:cNvPr id="37966" name="Rectangle 142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7967" name="AutoShape 143"/>
              <p:cNvCxnSpPr>
                <a:cxnSpLocks noChangeShapeType="1"/>
                <a:stCxn id="37966" idx="0"/>
                <a:endCxn id="37966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7968" name="AutoShape 144"/>
              <p:cNvCxnSpPr>
                <a:cxnSpLocks noChangeShapeType="1"/>
                <a:stCxn id="37966" idx="1"/>
                <a:endCxn id="37966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7954" name="Group 145"/>
            <p:cNvGrpSpPr>
              <a:grpSpLocks/>
            </p:cNvGrpSpPr>
            <p:nvPr/>
          </p:nvGrpSpPr>
          <p:grpSpPr bwMode="auto">
            <a:xfrm>
              <a:off x="576" y="1461"/>
              <a:ext cx="218" cy="110"/>
              <a:chOff x="2448" y="2352"/>
              <a:chExt cx="576" cy="288"/>
            </a:xfrm>
          </p:grpSpPr>
          <p:sp>
            <p:nvSpPr>
              <p:cNvPr id="37963" name="Rectangle 146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7964" name="AutoShape 147"/>
              <p:cNvCxnSpPr>
                <a:cxnSpLocks noChangeShapeType="1"/>
                <a:stCxn id="37963" idx="0"/>
                <a:endCxn id="37963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7965" name="AutoShape 148"/>
              <p:cNvCxnSpPr>
                <a:cxnSpLocks noChangeShapeType="1"/>
                <a:stCxn id="37963" idx="1"/>
                <a:endCxn id="37963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7955" name="Group 149"/>
            <p:cNvGrpSpPr>
              <a:grpSpLocks/>
            </p:cNvGrpSpPr>
            <p:nvPr/>
          </p:nvGrpSpPr>
          <p:grpSpPr bwMode="auto">
            <a:xfrm>
              <a:off x="576" y="1644"/>
              <a:ext cx="218" cy="111"/>
              <a:chOff x="2448" y="2352"/>
              <a:chExt cx="576" cy="288"/>
            </a:xfrm>
          </p:grpSpPr>
          <p:sp>
            <p:nvSpPr>
              <p:cNvPr id="37960" name="Rectangle 150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7961" name="AutoShape 151"/>
              <p:cNvCxnSpPr>
                <a:cxnSpLocks noChangeShapeType="1"/>
                <a:stCxn id="37960" idx="0"/>
                <a:endCxn id="37960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7962" name="AutoShape 152"/>
              <p:cNvCxnSpPr>
                <a:cxnSpLocks noChangeShapeType="1"/>
                <a:stCxn id="37960" idx="1"/>
                <a:endCxn id="37960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7956" name="Group 153"/>
            <p:cNvGrpSpPr>
              <a:grpSpLocks/>
            </p:cNvGrpSpPr>
            <p:nvPr/>
          </p:nvGrpSpPr>
          <p:grpSpPr bwMode="auto">
            <a:xfrm>
              <a:off x="576" y="1810"/>
              <a:ext cx="218" cy="110"/>
              <a:chOff x="2448" y="2352"/>
              <a:chExt cx="576" cy="288"/>
            </a:xfrm>
          </p:grpSpPr>
          <p:sp>
            <p:nvSpPr>
              <p:cNvPr id="37957" name="Rectangle 154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576" cy="288"/>
              </a:xfrm>
              <a:prstGeom prst="rect">
                <a:avLst/>
              </a:prstGeom>
              <a:solidFill>
                <a:srgbClr val="CC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b-NO">
                  <a:latin typeface="Calibri" pitchFamily="34" charset="0"/>
                </a:endParaRPr>
              </a:p>
            </p:txBody>
          </p:sp>
          <p:cxnSp>
            <p:nvCxnSpPr>
              <p:cNvPr id="37958" name="AutoShape 155"/>
              <p:cNvCxnSpPr>
                <a:cxnSpLocks noChangeShapeType="1"/>
                <a:stCxn id="37957" idx="0"/>
                <a:endCxn id="37957" idx="2"/>
              </p:cNvCxnSpPr>
              <p:nvPr/>
            </p:nvCxnSpPr>
            <p:spPr bwMode="auto">
              <a:xfrm>
                <a:off x="2736" y="2352"/>
                <a:ext cx="0" cy="288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7959" name="AutoShape 156"/>
              <p:cNvCxnSpPr>
                <a:cxnSpLocks noChangeShapeType="1"/>
                <a:stCxn id="37957" idx="1"/>
                <a:endCxn id="37957" idx="3"/>
              </p:cNvCxnSpPr>
              <p:nvPr/>
            </p:nvCxnSpPr>
            <p:spPr bwMode="auto">
              <a:xfrm>
                <a:off x="2448" y="2496"/>
                <a:ext cx="576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37906" name="Line 157"/>
          <p:cNvSpPr>
            <a:spLocks noChangeShapeType="1"/>
          </p:cNvSpPr>
          <p:nvPr/>
        </p:nvSpPr>
        <p:spPr bwMode="auto">
          <a:xfrm>
            <a:off x="3640138" y="4162425"/>
            <a:ext cx="690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7" name="Line 158"/>
          <p:cNvSpPr>
            <a:spLocks noChangeShapeType="1"/>
          </p:cNvSpPr>
          <p:nvPr/>
        </p:nvSpPr>
        <p:spPr bwMode="auto">
          <a:xfrm>
            <a:off x="4267200" y="4191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8" name="Rectangle 159"/>
          <p:cNvSpPr>
            <a:spLocks noChangeArrowheads="1"/>
          </p:cNvSpPr>
          <p:nvPr/>
        </p:nvSpPr>
        <p:spPr bwMode="auto">
          <a:xfrm>
            <a:off x="3886200" y="1066801"/>
            <a:ext cx="808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FS1/HS1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09" name="Rectangle 160"/>
          <p:cNvSpPr>
            <a:spLocks noChangeArrowheads="1"/>
          </p:cNvSpPr>
          <p:nvPr/>
        </p:nvSpPr>
        <p:spPr bwMode="auto">
          <a:xfrm>
            <a:off x="3886200" y="1676401"/>
            <a:ext cx="808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FS2/HS2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0" name="Rectangle 161"/>
          <p:cNvSpPr>
            <a:spLocks noChangeArrowheads="1"/>
          </p:cNvSpPr>
          <p:nvPr/>
        </p:nvSpPr>
        <p:spPr bwMode="auto">
          <a:xfrm>
            <a:off x="3962401" y="2362201"/>
            <a:ext cx="1338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Progeny testing</a:t>
            </a:r>
          </a:p>
        </p:txBody>
      </p:sp>
      <p:sp>
        <p:nvSpPr>
          <p:cNvPr id="37911" name="Rectangle 162"/>
          <p:cNvSpPr>
            <a:spLocks noChangeArrowheads="1"/>
          </p:cNvSpPr>
          <p:nvPr/>
        </p:nvSpPr>
        <p:spPr bwMode="auto">
          <a:xfrm>
            <a:off x="3738563" y="3214689"/>
            <a:ext cx="60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>
                <a:latin typeface="Calibri" pitchFamily="34" charset="0"/>
              </a:rPr>
              <a:t>SYN 1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37912" name="Rectangle 163"/>
          <p:cNvSpPr>
            <a:spLocks noChangeArrowheads="1"/>
          </p:cNvSpPr>
          <p:nvPr/>
        </p:nvSpPr>
        <p:spPr bwMode="auto">
          <a:xfrm>
            <a:off x="3738563" y="3857626"/>
            <a:ext cx="60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SYN 2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3" name="Rectangle 164"/>
          <p:cNvSpPr>
            <a:spLocks noChangeArrowheads="1"/>
          </p:cNvSpPr>
          <p:nvPr/>
        </p:nvSpPr>
        <p:spPr bwMode="auto">
          <a:xfrm>
            <a:off x="5181601" y="4648201"/>
            <a:ext cx="6862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>
                <a:latin typeface="Calibri" pitchFamily="34" charset="0"/>
              </a:rPr>
              <a:t>/SYN 3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37914" name="Rectangle 165"/>
          <p:cNvSpPr>
            <a:spLocks noChangeArrowheads="1"/>
          </p:cNvSpPr>
          <p:nvPr/>
        </p:nvSpPr>
        <p:spPr bwMode="auto">
          <a:xfrm>
            <a:off x="5257801" y="5257801"/>
            <a:ext cx="1736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Breeders seed/SYN 4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5" name="Rectangle 166"/>
          <p:cNvSpPr>
            <a:spLocks noChangeArrowheads="1"/>
          </p:cNvSpPr>
          <p:nvPr/>
        </p:nvSpPr>
        <p:spPr bwMode="auto">
          <a:xfrm>
            <a:off x="3962401" y="304801"/>
            <a:ext cx="677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Clones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6" name="Rectangle 167"/>
          <p:cNvSpPr>
            <a:spLocks noChangeArrowheads="1"/>
          </p:cNvSpPr>
          <p:nvPr/>
        </p:nvSpPr>
        <p:spPr bwMode="auto">
          <a:xfrm>
            <a:off x="3738563" y="4643439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Candivar test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7" name="Rectangle 168"/>
          <p:cNvSpPr>
            <a:spLocks noChangeArrowheads="1"/>
          </p:cNvSpPr>
          <p:nvPr/>
        </p:nvSpPr>
        <p:spPr bwMode="auto">
          <a:xfrm>
            <a:off x="6096001" y="5867401"/>
            <a:ext cx="881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Seed Test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8" name="Rectangle 169"/>
          <p:cNvSpPr>
            <a:spLocks noChangeArrowheads="1"/>
          </p:cNvSpPr>
          <p:nvPr/>
        </p:nvSpPr>
        <p:spPr bwMode="auto">
          <a:xfrm>
            <a:off x="4095750" y="5786439"/>
            <a:ext cx="7572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latin typeface="Calibri" pitchFamily="34" charset="0"/>
              </a:rPr>
              <a:t>Official </a:t>
            </a:r>
          </a:p>
          <a:p>
            <a:r>
              <a:rPr lang="nb-NO" sz="1400" b="1">
                <a:latin typeface="Calibri" pitchFamily="34" charset="0"/>
              </a:rPr>
              <a:t>variety </a:t>
            </a:r>
          </a:p>
          <a:p>
            <a:r>
              <a:rPr lang="nb-NO" sz="1400" b="1">
                <a:latin typeface="Calibri" pitchFamily="34" charset="0"/>
              </a:rPr>
              <a:t>testing</a:t>
            </a:r>
            <a:endParaRPr lang="en-GB" sz="1400" b="1">
              <a:latin typeface="Calibri" pitchFamily="34" charset="0"/>
            </a:endParaRPr>
          </a:p>
        </p:txBody>
      </p:sp>
      <p:sp>
        <p:nvSpPr>
          <p:cNvPr id="37919" name="Rectangle 170"/>
          <p:cNvSpPr>
            <a:spLocks noChangeArrowheads="1"/>
          </p:cNvSpPr>
          <p:nvPr/>
        </p:nvSpPr>
        <p:spPr bwMode="auto">
          <a:xfrm>
            <a:off x="2286000" y="685801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 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0" name="Rectangle 171"/>
          <p:cNvSpPr>
            <a:spLocks noChangeArrowheads="1"/>
          </p:cNvSpPr>
          <p:nvPr/>
        </p:nvSpPr>
        <p:spPr bwMode="auto">
          <a:xfrm>
            <a:off x="2286001" y="99060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400">
                <a:latin typeface="Calibri" pitchFamily="34" charset="0"/>
              </a:rPr>
              <a:t>År 2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1" name="Rectangle 172"/>
          <p:cNvSpPr>
            <a:spLocks noChangeArrowheads="1"/>
          </p:cNvSpPr>
          <p:nvPr/>
        </p:nvSpPr>
        <p:spPr bwMode="auto">
          <a:xfrm>
            <a:off x="2286000" y="1295401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3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2" name="Rectangle 173"/>
          <p:cNvSpPr>
            <a:spLocks noChangeArrowheads="1"/>
          </p:cNvSpPr>
          <p:nvPr/>
        </p:nvSpPr>
        <p:spPr bwMode="auto">
          <a:xfrm>
            <a:off x="2286001" y="167640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400">
                <a:latin typeface="Calibri" pitchFamily="34" charset="0"/>
              </a:rPr>
              <a:t>År 4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3" name="Rectangle 174"/>
          <p:cNvSpPr>
            <a:spLocks noChangeArrowheads="1"/>
          </p:cNvSpPr>
          <p:nvPr/>
        </p:nvSpPr>
        <p:spPr bwMode="auto">
          <a:xfrm>
            <a:off x="2286000" y="2286001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6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4" name="Rectangle 175"/>
          <p:cNvSpPr>
            <a:spLocks noChangeArrowheads="1"/>
          </p:cNvSpPr>
          <p:nvPr/>
        </p:nvSpPr>
        <p:spPr bwMode="auto">
          <a:xfrm>
            <a:off x="2286000" y="1981201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5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5" name="Rectangle 176"/>
          <p:cNvSpPr>
            <a:spLocks noChangeArrowheads="1"/>
          </p:cNvSpPr>
          <p:nvPr/>
        </p:nvSpPr>
        <p:spPr bwMode="auto">
          <a:xfrm>
            <a:off x="2286000" y="3048001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9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6" name="Rectangle 177"/>
          <p:cNvSpPr>
            <a:spLocks noChangeArrowheads="1"/>
          </p:cNvSpPr>
          <p:nvPr/>
        </p:nvSpPr>
        <p:spPr bwMode="auto">
          <a:xfrm>
            <a:off x="2286000" y="2819401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8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7" name="Rectangle 178"/>
          <p:cNvSpPr>
            <a:spLocks noChangeArrowheads="1"/>
          </p:cNvSpPr>
          <p:nvPr/>
        </p:nvSpPr>
        <p:spPr bwMode="auto">
          <a:xfrm>
            <a:off x="2286000" y="2514601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7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8" name="Rectangle 179"/>
          <p:cNvSpPr>
            <a:spLocks noChangeArrowheads="1"/>
          </p:cNvSpPr>
          <p:nvPr/>
        </p:nvSpPr>
        <p:spPr bwMode="auto">
          <a:xfrm>
            <a:off x="2286001" y="33528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10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29" name="Rectangle 180"/>
          <p:cNvSpPr>
            <a:spLocks noChangeArrowheads="1"/>
          </p:cNvSpPr>
          <p:nvPr/>
        </p:nvSpPr>
        <p:spPr bwMode="auto">
          <a:xfrm>
            <a:off x="2286001" y="36576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11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0" name="Rectangle 181"/>
          <p:cNvSpPr>
            <a:spLocks noChangeArrowheads="1"/>
          </p:cNvSpPr>
          <p:nvPr/>
        </p:nvSpPr>
        <p:spPr bwMode="auto">
          <a:xfrm>
            <a:off x="2286001" y="39624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12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1" name="Rectangle 182"/>
          <p:cNvSpPr>
            <a:spLocks noChangeArrowheads="1"/>
          </p:cNvSpPr>
          <p:nvPr/>
        </p:nvSpPr>
        <p:spPr bwMode="auto">
          <a:xfrm>
            <a:off x="2286001" y="43434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13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2" name="Rectangle 183"/>
          <p:cNvSpPr>
            <a:spLocks noChangeArrowheads="1"/>
          </p:cNvSpPr>
          <p:nvPr/>
        </p:nvSpPr>
        <p:spPr bwMode="auto">
          <a:xfrm>
            <a:off x="2286001" y="46482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14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3" name="Rectangle 184"/>
          <p:cNvSpPr>
            <a:spLocks noChangeArrowheads="1"/>
          </p:cNvSpPr>
          <p:nvPr/>
        </p:nvSpPr>
        <p:spPr bwMode="auto">
          <a:xfrm>
            <a:off x="2286001" y="49530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15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4" name="Rectangle 185"/>
          <p:cNvSpPr>
            <a:spLocks noChangeArrowheads="1"/>
          </p:cNvSpPr>
          <p:nvPr/>
        </p:nvSpPr>
        <p:spPr bwMode="auto">
          <a:xfrm>
            <a:off x="2286001" y="51816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16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5" name="Rectangle 186"/>
          <p:cNvSpPr>
            <a:spLocks noChangeArrowheads="1"/>
          </p:cNvSpPr>
          <p:nvPr/>
        </p:nvSpPr>
        <p:spPr bwMode="auto">
          <a:xfrm>
            <a:off x="2286001" y="55626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17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6" name="Rectangle 187"/>
          <p:cNvSpPr>
            <a:spLocks noChangeArrowheads="1"/>
          </p:cNvSpPr>
          <p:nvPr/>
        </p:nvSpPr>
        <p:spPr bwMode="auto">
          <a:xfrm>
            <a:off x="2286001" y="57912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18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7" name="Rectangle 188"/>
          <p:cNvSpPr>
            <a:spLocks noChangeArrowheads="1"/>
          </p:cNvSpPr>
          <p:nvPr/>
        </p:nvSpPr>
        <p:spPr bwMode="auto">
          <a:xfrm>
            <a:off x="2286001" y="60960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19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37938" name="Rectangle 189"/>
          <p:cNvSpPr>
            <a:spLocks noChangeArrowheads="1"/>
          </p:cNvSpPr>
          <p:nvPr/>
        </p:nvSpPr>
        <p:spPr bwMode="auto">
          <a:xfrm>
            <a:off x="2286001" y="6400800"/>
            <a:ext cx="59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latin typeface="Calibri" pitchFamily="34" charset="0"/>
              </a:rPr>
              <a:t>År 20</a:t>
            </a:r>
            <a:endParaRPr lang="en-GB" sz="1400">
              <a:latin typeface="Calibri" pitchFamily="34" charset="0"/>
            </a:endParaRPr>
          </a:p>
        </p:txBody>
      </p:sp>
      <p:cxnSp>
        <p:nvCxnSpPr>
          <p:cNvPr id="196" name="Rett linje 195"/>
          <p:cNvCxnSpPr/>
          <p:nvPr/>
        </p:nvCxnSpPr>
        <p:spPr>
          <a:xfrm>
            <a:off x="2166939" y="3071814"/>
            <a:ext cx="47148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Rett linje 201"/>
          <p:cNvCxnSpPr/>
          <p:nvPr/>
        </p:nvCxnSpPr>
        <p:spPr>
          <a:xfrm>
            <a:off x="2166938" y="5500689"/>
            <a:ext cx="2500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Rett linje 203"/>
          <p:cNvCxnSpPr/>
          <p:nvPr/>
        </p:nvCxnSpPr>
        <p:spPr>
          <a:xfrm rot="5400000">
            <a:off x="3379788" y="4286250"/>
            <a:ext cx="24304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Rett linje 205"/>
          <p:cNvCxnSpPr/>
          <p:nvPr/>
        </p:nvCxnSpPr>
        <p:spPr>
          <a:xfrm rot="5400000">
            <a:off x="4487863" y="5608638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Rett linje 207"/>
          <p:cNvCxnSpPr/>
          <p:nvPr/>
        </p:nvCxnSpPr>
        <p:spPr>
          <a:xfrm>
            <a:off x="4595814" y="5715000"/>
            <a:ext cx="6429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Rett linje 209"/>
          <p:cNvCxnSpPr/>
          <p:nvPr/>
        </p:nvCxnSpPr>
        <p:spPr>
          <a:xfrm rot="5400000" flipH="1" flipV="1">
            <a:off x="5166520" y="5644358"/>
            <a:ext cx="1428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Rett linje 211"/>
          <p:cNvCxnSpPr/>
          <p:nvPr/>
        </p:nvCxnSpPr>
        <p:spPr>
          <a:xfrm>
            <a:off x="5238751" y="5572125"/>
            <a:ext cx="2143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Rett linje 213"/>
          <p:cNvCxnSpPr/>
          <p:nvPr/>
        </p:nvCxnSpPr>
        <p:spPr>
          <a:xfrm rot="5400000">
            <a:off x="4737895" y="6215858"/>
            <a:ext cx="10001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Rett linje 217"/>
          <p:cNvCxnSpPr/>
          <p:nvPr/>
        </p:nvCxnSpPr>
        <p:spPr>
          <a:xfrm>
            <a:off x="2095501" y="714375"/>
            <a:ext cx="45005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Rett linje 222"/>
          <p:cNvCxnSpPr/>
          <p:nvPr/>
        </p:nvCxnSpPr>
        <p:spPr>
          <a:xfrm rot="5400000">
            <a:off x="6846888" y="6108700"/>
            <a:ext cx="10715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Figur 204"/>
          <p:cNvCxnSpPr>
            <a:stCxn id="37997" idx="1"/>
          </p:cNvCxnSpPr>
          <p:nvPr/>
        </p:nvCxnSpPr>
        <p:spPr>
          <a:xfrm rot="10800000">
            <a:off x="2952751" y="3286126"/>
            <a:ext cx="373063" cy="2030413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Rett pil 208"/>
          <p:cNvCxnSpPr>
            <a:endCxn id="37990" idx="1"/>
          </p:cNvCxnSpPr>
          <p:nvPr/>
        </p:nvCxnSpPr>
        <p:spPr>
          <a:xfrm flipV="1">
            <a:off x="2952751" y="3213101"/>
            <a:ext cx="373063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itle 1"/>
          <p:cNvSpPr txBox="1">
            <a:spLocks/>
          </p:cNvSpPr>
          <p:nvPr/>
        </p:nvSpPr>
        <p:spPr>
          <a:xfrm>
            <a:off x="5140326" y="56165"/>
            <a:ext cx="4687127" cy="6120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9D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Breeding program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3" name="Picture 2" descr="\\nk-fs01\petter\Mine bilder\Strandrør\Strandrør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4258" y="765506"/>
            <a:ext cx="2596034" cy="194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Bilde 54" descr="IMG_18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2332" y="2717800"/>
            <a:ext cx="2611908" cy="195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" name="Bilde 99" descr="2006jul01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1334" y="4687200"/>
            <a:ext cx="2593905" cy="194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DB8C6826-D442-4135-A399-B88A216EE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4" y="-67193"/>
            <a:ext cx="1901435" cy="1438752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B45AB11C-8367-4FAD-B854-843183B6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8271" y="184053"/>
            <a:ext cx="1313607" cy="10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279E-2202-411E-9B43-12FDBF961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242" y="551800"/>
            <a:ext cx="5507516" cy="4746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breeding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83EC5-F275-472D-986E-F2831806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811" y="1577941"/>
            <a:ext cx="8086377" cy="4845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0D21F3-83BB-40B8-9DA9-84F717E69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6BD55-581A-40C4-9B97-6B177D5B8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898" y="256722"/>
            <a:ext cx="1221610" cy="937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19D00B-D97E-45A1-B4CD-32355118DA9D}"/>
              </a:ext>
            </a:extLst>
          </p:cNvPr>
          <p:cNvSpPr txBox="1"/>
          <p:nvPr/>
        </p:nvSpPr>
        <p:spPr>
          <a:xfrm>
            <a:off x="7719301" y="6392250"/>
            <a:ext cx="447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Xu et al. 2019, </a:t>
            </a:r>
            <a:r>
              <a:rPr lang="nb-NO" sz="2000" i="1" dirty="0">
                <a:latin typeface="Arial" panose="020B0604020202020204" pitchFamily="34" charset="0"/>
                <a:cs typeface="Arial" panose="020B0604020202020204" pitchFamily="34" charset="0"/>
              </a:rPr>
              <a:t>Plant Communications</a:t>
            </a:r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85C6BB-CD59-4229-AAD4-5A039306F3D5}"/>
              </a:ext>
            </a:extLst>
          </p:cNvPr>
          <p:cNvSpPr/>
          <p:nvPr/>
        </p:nvSpPr>
        <p:spPr>
          <a:xfrm>
            <a:off x="4972049" y="1026431"/>
            <a:ext cx="2247900" cy="223430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D3C71C-DCC7-49FE-8252-58B8805E4DCC}"/>
              </a:ext>
            </a:extLst>
          </p:cNvPr>
          <p:cNvSpPr/>
          <p:nvPr/>
        </p:nvSpPr>
        <p:spPr>
          <a:xfrm>
            <a:off x="1875392" y="3958126"/>
            <a:ext cx="2933699" cy="240445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4DAE2D-F745-4138-8D2D-0C4B0DDAD966}"/>
              </a:ext>
            </a:extLst>
          </p:cNvPr>
          <p:cNvSpPr/>
          <p:nvPr/>
        </p:nvSpPr>
        <p:spPr>
          <a:xfrm>
            <a:off x="7112001" y="1445087"/>
            <a:ext cx="3204606" cy="292371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35E30-BA21-4285-A40D-2D6F3A48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86" y="409133"/>
            <a:ext cx="6972300" cy="977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GS+SB+GE reduce breeding cycles</a:t>
            </a:r>
          </a:p>
        </p:txBody>
      </p:sp>
      <p:pic>
        <p:nvPicPr>
          <p:cNvPr id="2052" name="Picture 4" descr="Fig. 4">
            <a:extLst>
              <a:ext uri="{FF2B5EF4-FFF2-40B4-BE49-F238E27FC236}">
                <a16:creationId xmlns:a16="http://schemas.microsoft.com/office/drawing/2014/main" id="{45AEB9CA-E246-4922-8BBE-DE3B7EDF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372" y="1511299"/>
            <a:ext cx="6277928" cy="47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58458-0B79-4B48-8770-447841851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8722E-BFD0-4AFF-80C2-83A464E94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072" y="256722"/>
            <a:ext cx="1221610" cy="937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BBD25-6CD3-40BC-B751-4E31A0DFFFD1}"/>
              </a:ext>
            </a:extLst>
          </p:cNvPr>
          <p:cNvSpPr txBox="1"/>
          <p:nvPr/>
        </p:nvSpPr>
        <p:spPr>
          <a:xfrm>
            <a:off x="8311532" y="6201168"/>
            <a:ext cx="3688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>
                <a:latin typeface="Arial" panose="020B0604020202020204" pitchFamily="34" charset="0"/>
                <a:cs typeface="Arial" panose="020B0604020202020204" pitchFamily="34" charset="0"/>
              </a:rPr>
              <a:t>Hickey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et al. 2019, </a:t>
            </a:r>
            <a:r>
              <a:rPr lang="nb-NO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Nat.Biotech</a:t>
            </a:r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4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6EEC-E52B-4793-926E-262EE5EB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650"/>
            <a:ext cx="10515600" cy="1325563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Editgrass4food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cruclal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accelarting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forage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grasses</a:t>
            </a:r>
            <a:endParaRPr lang="en-GB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99C14-2B61-4D9E-BD79-8329FA39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1D694D-8148-4253-9518-1F238838A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6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5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95E6-F5EB-8349-B99B-F3B193B82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09" y="133123"/>
            <a:ext cx="1901435" cy="143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D3CB6-A6F3-454A-9775-49E4C8E9E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341" y="348193"/>
            <a:ext cx="1313607" cy="1008612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747BD227-07EB-45DB-A2E6-636BE8E86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2637"/>
          <a:stretch/>
        </p:blipFill>
        <p:spPr>
          <a:xfrm>
            <a:off x="838200" y="1788964"/>
            <a:ext cx="4599385" cy="4987277"/>
          </a:xfrm>
          <a:prstGeom prst="rect">
            <a:avLst/>
          </a:prstGeom>
        </p:spPr>
      </p:pic>
      <p:sp>
        <p:nvSpPr>
          <p:cNvPr id="8" name="Rektangel: avrundede hjørner 5">
            <a:extLst>
              <a:ext uri="{FF2B5EF4-FFF2-40B4-BE49-F238E27FC236}">
                <a16:creationId xmlns:a16="http://schemas.microsoft.com/office/drawing/2014/main" id="{32953086-7FFA-4460-B718-7462BAB11334}"/>
              </a:ext>
            </a:extLst>
          </p:cNvPr>
          <p:cNvSpPr/>
          <p:nvPr/>
        </p:nvSpPr>
        <p:spPr>
          <a:xfrm>
            <a:off x="5419922" y="1244733"/>
            <a:ext cx="2407158" cy="1522476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>
                <a:solidFill>
                  <a:schemeClr val="tx1"/>
                </a:solidFill>
                <a:latin typeface="Arial Black" panose="020B0A04020102020204" pitchFamily="34" charset="0"/>
              </a:rPr>
              <a:t>Genomics </a:t>
            </a:r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Sequencing</a:t>
            </a:r>
            <a:r>
              <a:rPr lang="nb-NO" sz="1350" b="1" dirty="0">
                <a:solidFill>
                  <a:schemeClr val="tx1"/>
                </a:solidFill>
                <a:latin typeface="Arial Black" panose="020B0A04020102020204" pitchFamily="34" charset="0"/>
              </a:rPr>
              <a:t> genomes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Timothy</a:t>
            </a:r>
          </a:p>
          <a:p>
            <a:pPr algn="ctr"/>
            <a:r>
              <a:rPr lang="nb-NO" sz="1350" b="1" i="1" dirty="0" err="1">
                <a:latin typeface="Arial Black" panose="020B0A04020102020204" pitchFamily="34" charset="0"/>
              </a:rPr>
              <a:t>Festuca</a:t>
            </a:r>
            <a:r>
              <a:rPr lang="nb-NO" sz="1350" b="1" i="1" dirty="0">
                <a:latin typeface="Arial Black" panose="020B0A04020102020204" pitchFamily="34" charset="0"/>
              </a:rPr>
              <a:t> </a:t>
            </a:r>
            <a:r>
              <a:rPr lang="nb-NO" sz="1350" b="1" i="1" dirty="0" err="1">
                <a:latin typeface="Arial Black" panose="020B0A04020102020204" pitchFamily="34" charset="0"/>
              </a:rPr>
              <a:t>pratensis</a:t>
            </a:r>
            <a:endParaRPr lang="nb-NO" sz="1350" b="1" i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Enset</a:t>
            </a:r>
          </a:p>
          <a:p>
            <a:pPr algn="ctr"/>
            <a:r>
              <a:rPr lang="nb-NO" sz="1350" b="1" i="1" dirty="0" err="1">
                <a:latin typeface="Arial Black" panose="020B0A04020102020204" pitchFamily="34" charset="0"/>
              </a:rPr>
              <a:t>M.nivale</a:t>
            </a:r>
            <a:endParaRPr lang="nb-NO" sz="1350" b="1" i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</p:txBody>
      </p:sp>
      <p:sp>
        <p:nvSpPr>
          <p:cNvPr id="9" name="Rektangel: avrundede hjørner 56">
            <a:extLst>
              <a:ext uri="{FF2B5EF4-FFF2-40B4-BE49-F238E27FC236}">
                <a16:creationId xmlns:a16="http://schemas.microsoft.com/office/drawing/2014/main" id="{C657991A-2375-4F7C-A741-B861B8281DD1}"/>
              </a:ext>
            </a:extLst>
          </p:cNvPr>
          <p:cNvSpPr/>
          <p:nvPr/>
        </p:nvSpPr>
        <p:spPr>
          <a:xfrm>
            <a:off x="8691758" y="1891094"/>
            <a:ext cx="2407158" cy="1522476"/>
          </a:xfrm>
          <a:prstGeom prst="roundRect">
            <a:avLst/>
          </a:prstGeom>
          <a:solidFill>
            <a:srgbClr val="00FF99">
              <a:alpha val="49804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Transcriptomics</a:t>
            </a:r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Festulolium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Lolium</a:t>
            </a:r>
            <a:r>
              <a:rPr lang="nb-NO" sz="1350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Red </a:t>
            </a:r>
            <a:r>
              <a:rPr lang="nb-NO" sz="1350" b="1" dirty="0" err="1">
                <a:latin typeface="Arial Black" panose="020B0A04020102020204" pitchFamily="34" charset="0"/>
              </a:rPr>
              <a:t>clover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Poinsettia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Populus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</p:txBody>
      </p:sp>
      <p:sp>
        <p:nvSpPr>
          <p:cNvPr id="10" name="Rektangel: avrundede hjørner 70">
            <a:extLst>
              <a:ext uri="{FF2B5EF4-FFF2-40B4-BE49-F238E27FC236}">
                <a16:creationId xmlns:a16="http://schemas.microsoft.com/office/drawing/2014/main" id="{F1095FC1-0ED9-41DE-9EC5-B82FD7A4B74B}"/>
              </a:ext>
            </a:extLst>
          </p:cNvPr>
          <p:cNvSpPr/>
          <p:nvPr/>
        </p:nvSpPr>
        <p:spPr>
          <a:xfrm>
            <a:off x="8941219" y="3902202"/>
            <a:ext cx="1685925" cy="1522476"/>
          </a:xfrm>
          <a:prstGeom prst="roundRect">
            <a:avLst/>
          </a:prstGeom>
          <a:solidFill>
            <a:srgbClr val="FF7C80">
              <a:alpha val="49804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Proteomics</a:t>
            </a:r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nb-NO" sz="135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Atlantic </a:t>
            </a:r>
            <a:r>
              <a:rPr lang="nb-NO" sz="1350" b="1" dirty="0" err="1">
                <a:latin typeface="Arial Black" panose="020B0A04020102020204" pitchFamily="34" charset="0"/>
              </a:rPr>
              <a:t>salmon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</p:txBody>
      </p:sp>
      <p:sp>
        <p:nvSpPr>
          <p:cNvPr id="11" name="Rektangel: avrundede hjørner 71">
            <a:extLst>
              <a:ext uri="{FF2B5EF4-FFF2-40B4-BE49-F238E27FC236}">
                <a16:creationId xmlns:a16="http://schemas.microsoft.com/office/drawing/2014/main" id="{8A6076FD-9D47-49E5-BEF1-1887550A1CBC}"/>
              </a:ext>
            </a:extLst>
          </p:cNvPr>
          <p:cNvSpPr/>
          <p:nvPr/>
        </p:nvSpPr>
        <p:spPr>
          <a:xfrm>
            <a:off x="5649661" y="3442724"/>
            <a:ext cx="2631733" cy="1913360"/>
          </a:xfrm>
          <a:prstGeom prst="roundRect">
            <a:avLst/>
          </a:prstGeom>
          <a:solidFill>
            <a:srgbClr val="FFCC99">
              <a:alpha val="49804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Population</a:t>
            </a:r>
            <a:r>
              <a:rPr lang="nb-NO" sz="135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genetics</a:t>
            </a:r>
            <a:r>
              <a:rPr lang="nb-NO" sz="1350" b="1" dirty="0">
                <a:solidFill>
                  <a:schemeClr val="tx1"/>
                </a:solidFill>
                <a:latin typeface="Arial Black" panose="020B0A04020102020204" pitchFamily="34" charset="0"/>
              </a:rPr>
              <a:t> / </a:t>
            </a:r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Quantitative</a:t>
            </a:r>
            <a:r>
              <a:rPr lang="nb-NO" sz="135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nb-NO" sz="135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genetics</a:t>
            </a:r>
            <a:endParaRPr lang="nb-NO" sz="135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Red </a:t>
            </a:r>
            <a:r>
              <a:rPr lang="nb-NO" sz="1350" b="1" dirty="0" err="1">
                <a:latin typeface="Arial Black" panose="020B0A04020102020204" pitchFamily="34" charset="0"/>
              </a:rPr>
              <a:t>clover</a:t>
            </a:r>
            <a:r>
              <a:rPr lang="nb-NO" sz="1350" b="1" dirty="0">
                <a:latin typeface="Arial Black" panose="020B0A04020102020204" pitchFamily="34" charset="0"/>
              </a:rPr>
              <a:t>, </a:t>
            </a:r>
            <a:r>
              <a:rPr lang="nb-NO" sz="1350" b="1" dirty="0" err="1">
                <a:latin typeface="Arial Black" panose="020B0A04020102020204" pitchFamily="34" charset="0"/>
              </a:rPr>
              <a:t>Lolium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Timothy</a:t>
            </a: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Enset</a:t>
            </a: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Jatropha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Abies</a:t>
            </a:r>
            <a:r>
              <a:rPr lang="nb-NO" sz="1350" b="1" dirty="0">
                <a:latin typeface="Arial Black" panose="020B0A04020102020204" pitchFamily="34" charset="0"/>
              </a:rPr>
              <a:t> alba Mill.</a:t>
            </a:r>
          </a:p>
          <a:p>
            <a:pPr algn="ctr"/>
            <a:r>
              <a:rPr lang="nb-NO" sz="1350" b="1" dirty="0">
                <a:latin typeface="Arial Black" panose="020B0A04020102020204" pitchFamily="34" charset="0"/>
              </a:rPr>
              <a:t>Sweet </a:t>
            </a:r>
            <a:r>
              <a:rPr lang="nb-NO" sz="1350" b="1" dirty="0" err="1">
                <a:latin typeface="Arial Black" panose="020B0A04020102020204" pitchFamily="34" charset="0"/>
              </a:rPr>
              <a:t>potato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r>
              <a:rPr lang="nb-NO" sz="1350" b="1" dirty="0" err="1">
                <a:latin typeface="Arial Black" panose="020B0A04020102020204" pitchFamily="34" charset="0"/>
              </a:rPr>
              <a:t>Sorghum</a:t>
            </a:r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  <a:p>
            <a:pPr algn="ctr"/>
            <a:endParaRPr lang="nb-NO" sz="135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6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noProof="0"/>
              <a:t>Norwegian University of Life Sciences</a:t>
            </a:r>
            <a:endParaRPr lang="en-GB" noProof="0" dirty="0"/>
          </a:p>
        </p:txBody>
      </p:sp>
      <p:pic>
        <p:nvPicPr>
          <p:cNvPr id="1026" name="Picture 2" descr="https://s3.amazonaws.com/img.charteo.com/art_pictures/C0076/Contact-Thank-You-Slides_C0076_018_c01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024846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0F041-90D8-4ACB-AB37-3A1ACCD9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75228-A8B5-4B96-80BD-7C0849D67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498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3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95E6-F5EB-8349-B99B-F3B193B82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D3CB6-A6F3-454A-9775-49E4C8E9E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436" y="36084"/>
            <a:ext cx="1313607" cy="10086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BA88A7-47AC-4C9C-B488-89E63F63B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62"/>
            <a:ext cx="10515600" cy="512439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romanUcPeriod"/>
            </a:pPr>
            <a:r>
              <a:rPr lang="nb-NO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sz="3000" i="1" dirty="0">
                <a:latin typeface="Arial" panose="020B0604020202020204" pitchFamily="34" charset="0"/>
                <a:cs typeface="Arial" panose="020B0604020202020204" pitchFamily="34" charset="0"/>
              </a:rPr>
              <a:t> perenne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transcriptome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cold-acclimation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deacclimation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reacclimation</a:t>
            </a:r>
            <a:endParaRPr lang="nb-NO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i="1" dirty="0" err="1"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i="1" dirty="0">
                <a:latin typeface="Arial" panose="020B0604020202020204" pitchFamily="34" charset="0"/>
                <a:cs typeface="Arial" panose="020B0604020202020204" pitchFamily="34" charset="0"/>
              </a:rPr>
              <a:t> perenne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Freeze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testing (LT50)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. pipeline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Transcriptome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II.  How ‘</a:t>
            </a:r>
            <a:r>
              <a:rPr lang="nb-NO" sz="3000" i="1" dirty="0">
                <a:latin typeface="Arial" panose="020B0604020202020204" pitchFamily="34" charset="0"/>
                <a:cs typeface="Arial" panose="020B0604020202020204" pitchFamily="34" charset="0"/>
              </a:rPr>
              <a:t>Editgrass4food’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nb-NO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000" dirty="0" err="1"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perenne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Implementing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breeding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accelerate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A0340C-CC16-4102-B0C8-CBC991B69D8B}"/>
              </a:ext>
            </a:extLst>
          </p:cNvPr>
          <p:cNvSpPr txBox="1">
            <a:spLocks/>
          </p:cNvSpPr>
          <p:nvPr/>
        </p:nvSpPr>
        <p:spPr>
          <a:xfrm>
            <a:off x="4683436" y="429143"/>
            <a:ext cx="199168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6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4806949" y="145381"/>
            <a:ext cx="3081688" cy="888385"/>
          </a:xfrm>
        </p:spPr>
        <p:txBody>
          <a:bodyPr>
            <a:normAutofit/>
          </a:bodyPr>
          <a:lstStyle/>
          <a:p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perenne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idx="1"/>
          </p:nvPr>
        </p:nvSpPr>
        <p:spPr>
          <a:xfrm>
            <a:off x="7210968" y="1876234"/>
            <a:ext cx="3342204" cy="2592288"/>
          </a:xfrm>
        </p:spPr>
        <p:txBody>
          <a:bodyPr>
            <a:normAutofit fontScale="92500"/>
          </a:bodyPr>
          <a:lstStyle/>
          <a:p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forage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pasture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silage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nutrition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cultivated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temperate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regions.</a:t>
            </a:r>
          </a:p>
          <a:p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endParaRPr lang="nb-NO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941169"/>
            <a:ext cx="954106" cy="127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9" y="1506413"/>
            <a:ext cx="6329270" cy="474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85410" y="466082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nb-N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nb-NO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D6B881-2A7C-4456-87AE-5437F1F48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B29B8-8C89-42C1-9264-5777B54E7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501" y="256722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Documents and Settings\kais.ANS\Desktop\picture\2014-01-30 11.04.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9202" y="2082859"/>
            <a:ext cx="1832003" cy="155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05" y="2082859"/>
            <a:ext cx="2072268" cy="1554201"/>
          </a:xfrm>
          <a:prstGeom prst="rect">
            <a:avLst/>
          </a:prstGeom>
        </p:spPr>
      </p:pic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141750" y="1343868"/>
            <a:ext cx="7820721" cy="564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996" tIns="52496" rIns="104996" bIns="52496">
            <a:spAutoFit/>
          </a:bodyPr>
          <a:lstStyle/>
          <a:p>
            <a:pPr marL="285750" indent="-285750" algn="just" defTabSz="3783177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important components in winter hardiness:</a:t>
            </a:r>
          </a:p>
          <a:p>
            <a:pPr marL="285750" indent="-285750" algn="just" defTabSz="3783177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acclimation: Development of freezing tolerance when non acclimated plants exposed to low temperatures (as in the fall)</a:t>
            </a:r>
          </a:p>
          <a:p>
            <a:pPr marL="285750" indent="-285750" algn="just" defTabSz="3783177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Deacclimation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Loss of acquired freezing tolerance in response to warm temperatures</a:t>
            </a:r>
          </a:p>
          <a:p>
            <a:pPr marL="285750" indent="-285750" algn="just" defTabSz="3783177" eaLnBrk="0" hangingPunct="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Reaccliamtion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Deacclimated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 regain some or most of the lost hardiness when exposed to low temperatures</a:t>
            </a:r>
          </a:p>
          <a:p>
            <a:pPr marL="285750" indent="-285750" algn="just" defTabSz="3783177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De-acclimation resistance and re-acclimation capacity are important for protection against frost injury during late winter and early spring. </a:t>
            </a:r>
          </a:p>
          <a:p>
            <a:pPr marL="285750" indent="-285750" algn="just" defTabSz="3783177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for adaptation of species which lack sufficient winter hardiness in perennial grasses </a:t>
            </a:r>
          </a:p>
          <a:p>
            <a:pPr algn="just" defTabSz="3783177" eaLnBrk="0" hangingPunct="0">
              <a:spcBef>
                <a:spcPct val="5000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To study the global transcriptome changes for freezing tolerance affected by vernalization, cold acclimation, de-acclimation and re-acclimation.</a:t>
            </a:r>
            <a:endParaRPr lang="nb-NO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730" y="4376052"/>
            <a:ext cx="4238349" cy="21578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13234" y="6533923"/>
            <a:ext cx="3137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Freezing tolerance varies through out the year</a:t>
            </a:r>
            <a:endParaRPr lang="en-US" sz="11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64564" y="203830"/>
            <a:ext cx="9262872" cy="98488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9D7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molecular basis for cold-acclimation/de-acclimation/re-acclimation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4C90A0-048D-475C-86A2-1AF27220D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435"/>
            <a:ext cx="1901435" cy="1438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A761C-7BC3-4954-9FC5-1A650384D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9036" y="36084"/>
            <a:ext cx="1313607" cy="10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66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08" y="714887"/>
            <a:ext cx="6051744" cy="364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4448300"/>
            <a:ext cx="8163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genotypes (201, 204) from the 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Lolium </a:t>
            </a:r>
            <a:r>
              <a:rPr lang="en-US" sz="2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perenne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cultivar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Fagerlin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 201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flowered without vernalization (V-)</a:t>
            </a:r>
          </a:p>
          <a:p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enotype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204 needed vernalization (V+) to flower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3880" y="91752"/>
            <a:ext cx="7924800" cy="430887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Material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63F2F-FDE5-499D-B46F-A8535942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19034"/>
            <a:ext cx="1901435" cy="1438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897A79-4C55-4ED4-AED4-C284AE021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120" y="522639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27" y="419100"/>
            <a:ext cx="8851898" cy="1205602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for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hardiness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Lolium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perenne genotypes 201(V-) and 204 (V+) under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vernalization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nb-NO" sz="3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vernalization</a:t>
            </a:r>
            <a:r>
              <a:rPr lang="nb-NO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37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276" y="1905000"/>
            <a:ext cx="8153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43200" y="4871826"/>
            <a:ext cx="670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1: Vernalization; 10 weeks at +6 ºC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2: No vernalization, 10 weeks at +15 ºC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33363">
              <a:buFont typeface="Wingdings" panose="05000000000000000000" pitchFamily="2" charset="2"/>
              <a:buChar char="Ø"/>
              <a:tabLst>
                <a:tab pos="1973263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hardening: 4 weeks at +2 ºC</a:t>
            </a:r>
          </a:p>
          <a:p>
            <a:pPr marL="285750" indent="-285750" defTabSz="231775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De-hardening:	  8 days at +9 ºC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Re-hardening: 	  2 weeks at +2 ºC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Freezing tests:	 -4 ºC to -20 ºC, detecting LT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F4A4A-0528-4602-B2F2-12FFD390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6BC856-1BD5-4E62-8876-706261B22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138" y="184666"/>
            <a:ext cx="121930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69148" y="5627054"/>
            <a:ext cx="1156253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prstClr val="black"/>
                </a:solidFill>
              </a:rPr>
              <a:t>Hardening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5401" y="5613878"/>
            <a:ext cx="1115531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200" b="1" dirty="0">
                <a:solidFill>
                  <a:prstClr val="black"/>
                </a:solidFill>
              </a:rPr>
              <a:t>De-hardening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0932" y="5631984"/>
            <a:ext cx="104360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200" b="1" dirty="0">
                <a:solidFill>
                  <a:prstClr val="black"/>
                </a:solidFill>
              </a:rPr>
              <a:t>Re-hardening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72604" y="180338"/>
            <a:ext cx="8446792" cy="86177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 testing results of Lolium genotypes differed in vernalization requirements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8E9F30-F94B-4287-93DA-F32C83FEC704}"/>
              </a:ext>
            </a:extLst>
          </p:cNvPr>
          <p:cNvSpPr txBox="1"/>
          <p:nvPr/>
        </p:nvSpPr>
        <p:spPr>
          <a:xfrm rot="5400000">
            <a:off x="2248065" y="3979214"/>
            <a:ext cx="809058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/>
              <a:t>LT</a:t>
            </a:r>
            <a:r>
              <a:rPr lang="en-GB" sz="1200" b="1" baseline="-25000" dirty="0"/>
              <a:t>50 </a:t>
            </a:r>
            <a:r>
              <a:rPr lang="en-GB" sz="1200" b="1" dirty="0"/>
              <a:t>(ºC)</a:t>
            </a:r>
            <a:endParaRPr lang="nb-NO" sz="1200" b="1" dirty="0">
              <a:solidFill>
                <a:prstClr val="black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A9E577-BD0D-4C38-8448-7C9456A61086}"/>
              </a:ext>
            </a:extLst>
          </p:cNvPr>
          <p:cNvGrpSpPr/>
          <p:nvPr/>
        </p:nvGrpSpPr>
        <p:grpSpPr>
          <a:xfrm>
            <a:off x="2905394" y="1188714"/>
            <a:ext cx="7315932" cy="5561681"/>
            <a:chOff x="2849880" y="873927"/>
            <a:chExt cx="7315932" cy="55616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F38C02-9C9F-424F-9EFB-E6204A580993}"/>
                </a:ext>
              </a:extLst>
            </p:cNvPr>
            <p:cNvGrpSpPr/>
            <p:nvPr/>
          </p:nvGrpSpPr>
          <p:grpSpPr>
            <a:xfrm>
              <a:off x="2849880" y="873927"/>
              <a:ext cx="7315932" cy="5482424"/>
              <a:chOff x="2727594" y="874968"/>
              <a:chExt cx="8738935" cy="542117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7594" y="874968"/>
                <a:ext cx="8738935" cy="5421175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368711-4230-41A7-94E6-D3A10D557D6B}"/>
                  </a:ext>
                </a:extLst>
              </p:cNvPr>
              <p:cNvSpPr txBox="1"/>
              <p:nvPr/>
            </p:nvSpPr>
            <p:spPr>
              <a:xfrm>
                <a:off x="8577258" y="2219121"/>
                <a:ext cx="2889271" cy="155212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nb-N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Lolium</a:t>
                </a:r>
                <a:r>
                  <a:rPr lang="nb-N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201 (V-) at NON-VERN.</a:t>
                </a:r>
              </a:p>
              <a:p>
                <a:r>
                  <a:rPr lang="nb-N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  <a:endParaRPr lang="nb-N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Lolium 204 (V+) at NON-VERN. </a:t>
                </a:r>
              </a:p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Lolium 201 (V-) at VERN. </a:t>
                </a:r>
              </a:p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Lolium 204(V+) at VERN. </a:t>
                </a:r>
              </a:p>
              <a:p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  <a:endParaRPr lang="nb-N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08A3F8-7BA2-4152-A3CB-396CD29F447B}"/>
                </a:ext>
              </a:extLst>
            </p:cNvPr>
            <p:cNvSpPr txBox="1"/>
            <p:nvPr/>
          </p:nvSpPr>
          <p:spPr>
            <a:xfrm>
              <a:off x="3747348" y="5789277"/>
              <a:ext cx="1248112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Cold </a:t>
              </a:r>
              <a:r>
                <a:rPr lang="nb-NO" sz="1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acclmation</a:t>
              </a:r>
              <a:endParaRPr lang="nb-NO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nb-NO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03ADE0-EB0B-44CF-908F-5EFF6F2D67B5}"/>
                </a:ext>
              </a:extLst>
            </p:cNvPr>
            <p:cNvSpPr txBox="1"/>
            <p:nvPr/>
          </p:nvSpPr>
          <p:spPr>
            <a:xfrm>
              <a:off x="5010272" y="5777529"/>
              <a:ext cx="1115531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De-</a:t>
              </a:r>
              <a:r>
                <a:rPr lang="nb-NO" sz="1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acclimaton</a:t>
              </a:r>
              <a:endParaRPr lang="nb-NO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nb-NO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6D199B-98D8-44C9-8A52-78FBEE8064D1}"/>
                </a:ext>
              </a:extLst>
            </p:cNvPr>
            <p:cNvSpPr txBox="1"/>
            <p:nvPr/>
          </p:nvSpPr>
          <p:spPr>
            <a:xfrm>
              <a:off x="6155988" y="5777531"/>
              <a:ext cx="1248112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Re-</a:t>
              </a:r>
              <a:r>
                <a:rPr lang="nb-NO" sz="1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acclimation</a:t>
              </a:r>
              <a:endParaRPr lang="nb-NO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nb-NO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25517-09C6-4C49-9F2F-7B4FC2D6B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" y="6334"/>
            <a:ext cx="1901435" cy="1438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ACB608-77B6-42C5-98C4-6B551AF13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998" y="180338"/>
            <a:ext cx="1221610" cy="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41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1816</Words>
  <Application>Microsoft Macintosh PowerPoint</Application>
  <PresentationFormat>Widescreen</PresentationFormat>
  <Paragraphs>346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Montserrat</vt:lpstr>
      <vt:lpstr>Source Sans Pro</vt:lpstr>
      <vt:lpstr>Tahoma</vt:lpstr>
      <vt:lpstr>Times New Roman</vt:lpstr>
      <vt:lpstr>Webdings</vt:lpstr>
      <vt:lpstr>Whitney-Book</vt:lpstr>
      <vt:lpstr>Wingdings</vt:lpstr>
      <vt:lpstr>Office Theme</vt:lpstr>
      <vt:lpstr>Transcriptome studies in Lolium perenne under cold acclimation  Mallikarjuna Rao Kovi  Norwegian University of Life Sciences, Ås, Norway </vt:lpstr>
      <vt:lpstr>PowerPoint Presentation</vt:lpstr>
      <vt:lpstr>C</vt:lpstr>
      <vt:lpstr>C</vt:lpstr>
      <vt:lpstr>Lolium perenne</vt:lpstr>
      <vt:lpstr>PowerPoint Presentation</vt:lpstr>
      <vt:lpstr>Plant Material</vt:lpstr>
      <vt:lpstr>Outline of Gene expression studies for cold hardiness in Lolium perenne genotypes 201(V-) and 204 (V+) under two treatments  (vernalization and non-vernalization)</vt:lpstr>
      <vt:lpstr>Freeze testing results of Lolium genotypes differed in vernalization requirements</vt:lpstr>
      <vt:lpstr>RNA extraction, quality check, sequencing, data analysis</vt:lpstr>
      <vt:lpstr>RNA seq. analysis pipeline</vt:lpstr>
      <vt:lpstr>Trinity de novo assembly output</vt:lpstr>
      <vt:lpstr>De novo assembly validation by CEGMA analysis</vt:lpstr>
      <vt:lpstr>Differentially expressed transcripts in Lolium 201 (V-) and 204 (V+)</vt:lpstr>
      <vt:lpstr>BLAST</vt:lpstr>
      <vt:lpstr>Gene ontology</vt:lpstr>
      <vt:lpstr>PowerPoint Presentation</vt:lpstr>
      <vt:lpstr>PowerPoint Presentation</vt:lpstr>
      <vt:lpstr>Enrichment Analysis (Fischers exact test)</vt:lpstr>
      <vt:lpstr>Subclusters for Lolium 201(V-) in vernalization treatment</vt:lpstr>
      <vt:lpstr>Genes involved in fructose metabolic pathway</vt:lpstr>
      <vt:lpstr>Is VIN3 and VRN2 delaying flowering in genotype 204 (V+) ? </vt:lpstr>
      <vt:lpstr>Conclusions</vt:lpstr>
      <vt:lpstr>ACKNOWLEDGEMENTS</vt:lpstr>
      <vt:lpstr>PowerPoint Presentation</vt:lpstr>
      <vt:lpstr>PowerPoint Presentation</vt:lpstr>
      <vt:lpstr>Integrated breeding platforms</vt:lpstr>
      <vt:lpstr>GS+SB+GE reduce breeding cycles</vt:lpstr>
      <vt:lpstr>Editgrass4food will play cruclal role for accelarting future integrated breeding technologies in forage grasses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Sandra</dc:creator>
  <cp:lastModifiedBy>strole77@gmail.com</cp:lastModifiedBy>
  <cp:revision>43</cp:revision>
  <dcterms:created xsi:type="dcterms:W3CDTF">2021-10-05T13:43:52Z</dcterms:created>
  <dcterms:modified xsi:type="dcterms:W3CDTF">2021-10-11T07:38:24Z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etDate">
    <vt:lpwstr>2021-10-06T19:42:52Z</vt:lpwstr>
  </property>
  <property fmtid="{D5CDD505-2E9C-101B-9397-08002B2CF9AE}" pid="4" name="MSIP_Label_d0484126-3486-41a9-802e-7f1e2277276c_Method">
    <vt:lpwstr>Standard</vt:lpwstr>
  </property>
  <property fmtid="{D5CDD505-2E9C-101B-9397-08002B2CF9AE}" pid="5" name="MSIP_Label_d0484126-3486-41a9-802e-7f1e2277276c_Name">
    <vt:lpwstr>d0484126-3486-41a9-802e-7f1e2277276c</vt:lpwstr>
  </property>
  <property fmtid="{D5CDD505-2E9C-101B-9397-08002B2CF9AE}" pid="6" name="MSIP_Label_d0484126-3486-41a9-802e-7f1e2277276c_SiteId">
    <vt:lpwstr>eec01f8e-737f-43e3-9ed5-f8a59913bd82</vt:lpwstr>
  </property>
  <property fmtid="{D5CDD505-2E9C-101B-9397-08002B2CF9AE}" pid="7" name="MSIP_Label_d0484126-3486-41a9-802e-7f1e2277276c_ActionId">
    <vt:lpwstr>79d94307-525a-45e7-83ee-e0c8b2d90722</vt:lpwstr>
  </property>
  <property fmtid="{D5CDD505-2E9C-101B-9397-08002B2CF9AE}" pid="8" name="MSIP_Label_d0484126-3486-41a9-802e-7f1e2277276c_ContentBits">
    <vt:lpwstr>0</vt:lpwstr>
  </property>
</Properties>
</file>