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2" r:id="rId2"/>
    <p:sldId id="260" r:id="rId3"/>
    <p:sldId id="256" r:id="rId4"/>
    <p:sldId id="257" r:id="rId5"/>
    <p:sldId id="258" r:id="rId6"/>
    <p:sldId id="259" r:id="rId7"/>
    <p:sldId id="261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56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customXml" Target="../customXml/item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customXml" Target="../customXml/item3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6EAD4-6A3A-4E39-976F-BF26E579D828}" type="datetimeFigureOut">
              <a:rPr lang="en-US" smtClean="0"/>
              <a:t>4/3/2023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3814C-894C-4A28-B9DE-BFCB65063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9190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6EAD4-6A3A-4E39-976F-BF26E579D828}" type="datetimeFigureOut">
              <a:rPr lang="en-US" smtClean="0"/>
              <a:t>4/3/2023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3814C-894C-4A28-B9DE-BFCB65063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9548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6EAD4-6A3A-4E39-976F-BF26E579D828}" type="datetimeFigureOut">
              <a:rPr lang="en-US" smtClean="0"/>
              <a:t>4/3/2023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3814C-894C-4A28-B9DE-BFCB65063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538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6EAD4-6A3A-4E39-976F-BF26E579D828}" type="datetimeFigureOut">
              <a:rPr lang="en-US" smtClean="0"/>
              <a:t>4/3/2023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3814C-894C-4A28-B9DE-BFCB65063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2614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6EAD4-6A3A-4E39-976F-BF26E579D828}" type="datetimeFigureOut">
              <a:rPr lang="en-US" smtClean="0"/>
              <a:t>4/3/2023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3814C-894C-4A28-B9DE-BFCB65063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3294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6EAD4-6A3A-4E39-976F-BF26E579D828}" type="datetimeFigureOut">
              <a:rPr lang="en-US" smtClean="0"/>
              <a:t>4/3/2023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3814C-894C-4A28-B9DE-BFCB65063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4914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6EAD4-6A3A-4E39-976F-BF26E579D828}" type="datetimeFigureOut">
              <a:rPr lang="en-US" smtClean="0"/>
              <a:t>4/3/2023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3814C-894C-4A28-B9DE-BFCB65063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3996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6EAD4-6A3A-4E39-976F-BF26E579D828}" type="datetimeFigureOut">
              <a:rPr lang="en-US" smtClean="0"/>
              <a:t>4/3/2023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3814C-894C-4A28-B9DE-BFCB65063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2425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6EAD4-6A3A-4E39-976F-BF26E579D828}" type="datetimeFigureOut">
              <a:rPr lang="en-US" smtClean="0"/>
              <a:t>4/3/2023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3814C-894C-4A28-B9DE-BFCB65063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5359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6EAD4-6A3A-4E39-976F-BF26E579D828}" type="datetimeFigureOut">
              <a:rPr lang="en-US" smtClean="0"/>
              <a:t>4/3/2023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3814C-894C-4A28-B9DE-BFCB65063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5056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6EAD4-6A3A-4E39-976F-BF26E579D828}" type="datetimeFigureOut">
              <a:rPr lang="en-US" smtClean="0"/>
              <a:t>4/3/2023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3814C-894C-4A28-B9DE-BFCB65063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9158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56EAD4-6A3A-4E39-976F-BF26E579D828}" type="datetimeFigureOut">
              <a:rPr lang="en-US" smtClean="0"/>
              <a:t>4/3/2023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F3814C-894C-4A28-B9DE-BFCB65063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4735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579C6E8-8DEE-5BDE-4B39-9B4F230C6D91}"/>
              </a:ext>
            </a:extLst>
          </p:cNvPr>
          <p:cNvSpPr txBox="1"/>
          <p:nvPr/>
        </p:nvSpPr>
        <p:spPr>
          <a:xfrm>
            <a:off x="1757045" y="2552541"/>
            <a:ext cx="56438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3600" dirty="0">
                <a:solidFill>
                  <a:schemeClr val="bg1"/>
                </a:solidFill>
              </a:rPr>
              <a:t>U of Latvia team progress report of WP3 for EditGrass4Food meeting 30.03.2023.</a:t>
            </a:r>
            <a:endParaRPr lang="en-US" sz="3600" dirty="0">
              <a:solidFill>
                <a:schemeClr val="bg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D87D954-50FB-AEAF-B1B3-6CB6695CCA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2537" y="405892"/>
            <a:ext cx="3148013" cy="1182243"/>
          </a:xfrm>
          <a:prstGeom prst="rect">
            <a:avLst/>
          </a:prstGeom>
        </p:spPr>
      </p:pic>
      <p:pic>
        <p:nvPicPr>
          <p:cNvPr id="6" name="Picture 5" descr="Logo&#10;&#10;Description automatically generated with low confidence">
            <a:extLst>
              <a:ext uri="{FF2B5EF4-FFF2-40B4-BE49-F238E27FC236}">
                <a16:creationId xmlns:a16="http://schemas.microsoft.com/office/drawing/2014/main" id="{A03B9193-3501-4FC0-101E-D65A710E9D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198" y="407226"/>
            <a:ext cx="4172712" cy="156667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78A0630-F6D4-5B3A-C7BC-0308F8A61552}"/>
              </a:ext>
            </a:extLst>
          </p:cNvPr>
          <p:cNvSpPr txBox="1"/>
          <p:nvPr/>
        </p:nvSpPr>
        <p:spPr>
          <a:xfrm>
            <a:off x="1750060" y="5439509"/>
            <a:ext cx="56438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2000" dirty="0">
                <a:solidFill>
                  <a:schemeClr val="bg1"/>
                </a:solidFill>
              </a:rPr>
              <a:t>Anete Borodušķe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29570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D3269ED-FCAD-5F0F-4966-616119B7C301}"/>
              </a:ext>
            </a:extLst>
          </p:cNvPr>
          <p:cNvSpPr txBox="1"/>
          <p:nvPr/>
        </p:nvSpPr>
        <p:spPr>
          <a:xfrm>
            <a:off x="2947670" y="1073785"/>
            <a:ext cx="29870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3600" dirty="0">
                <a:solidFill>
                  <a:schemeClr val="bg1"/>
                </a:solidFill>
              </a:rPr>
              <a:t>Work in two directions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9C06BB7-9F68-EE2F-3526-1623897F62F4}"/>
              </a:ext>
            </a:extLst>
          </p:cNvPr>
          <p:cNvSpPr txBox="1"/>
          <p:nvPr/>
        </p:nvSpPr>
        <p:spPr>
          <a:xfrm>
            <a:off x="858520" y="3172518"/>
            <a:ext cx="2987040" cy="461665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lv-LV" sz="2400" dirty="0">
                <a:solidFill>
                  <a:schemeClr val="bg1"/>
                </a:solidFill>
              </a:rPr>
              <a:t>plasmid constructs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5D53F5A-4906-B4AA-F8C1-0151D9C2850E}"/>
              </a:ext>
            </a:extLst>
          </p:cNvPr>
          <p:cNvSpPr txBox="1"/>
          <p:nvPr/>
        </p:nvSpPr>
        <p:spPr>
          <a:xfrm>
            <a:off x="5203190" y="3198167"/>
            <a:ext cx="2987040" cy="461665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lv-LV" sz="2400" dirty="0">
                <a:solidFill>
                  <a:schemeClr val="bg1"/>
                </a:solidFill>
              </a:rPr>
              <a:t>protoplast cultures</a:t>
            </a:r>
            <a:endParaRPr lang="en-US" sz="2400" dirty="0">
              <a:solidFill>
                <a:schemeClr val="bg1"/>
              </a:solidFill>
            </a:endParaRP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9550917B-4852-3A0A-B19A-3DD1FAC817F2}"/>
              </a:ext>
            </a:extLst>
          </p:cNvPr>
          <p:cNvCxnSpPr/>
          <p:nvPr/>
        </p:nvCxnSpPr>
        <p:spPr>
          <a:xfrm flipH="1">
            <a:off x="3248025" y="2274114"/>
            <a:ext cx="914400" cy="678636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428F34CF-7E71-9091-25C4-A6DA1BCE98B3}"/>
              </a:ext>
            </a:extLst>
          </p:cNvPr>
          <p:cNvCxnSpPr>
            <a:cxnSpLocks/>
            <a:stCxn id="2" idx="2"/>
          </p:cNvCxnSpPr>
          <p:nvPr/>
        </p:nvCxnSpPr>
        <p:spPr>
          <a:xfrm>
            <a:off x="4441190" y="2274114"/>
            <a:ext cx="988060" cy="745311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5212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B1B18BB-2B86-61B4-AF19-CA5FC54B9C3E}"/>
              </a:ext>
            </a:extLst>
          </p:cNvPr>
          <p:cNvSpPr txBox="1"/>
          <p:nvPr/>
        </p:nvSpPr>
        <p:spPr>
          <a:xfrm>
            <a:off x="2388234" y="84793"/>
            <a:ext cx="445071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2800" dirty="0">
                <a:solidFill>
                  <a:schemeClr val="bg1"/>
                </a:solidFill>
              </a:rPr>
              <a:t>Preparing plasmid constructs for EditGrass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05AD353-C618-60BD-60D1-F576F0AB6769}"/>
              </a:ext>
            </a:extLst>
          </p:cNvPr>
          <p:cNvSpPr txBox="1"/>
          <p:nvPr/>
        </p:nvSpPr>
        <p:spPr>
          <a:xfrm>
            <a:off x="302260" y="959711"/>
            <a:ext cx="8255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400" dirty="0">
                <a:solidFill>
                  <a:schemeClr val="bg1"/>
                </a:solidFill>
              </a:rPr>
              <a:t>Target genes based on the literature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lv-LV" sz="2400" i="1" dirty="0">
                <a:solidFill>
                  <a:schemeClr val="bg1"/>
                </a:solidFill>
              </a:rPr>
              <a:t>HvCBP20</a:t>
            </a:r>
            <a:r>
              <a:rPr lang="lv-LV" sz="2400" dirty="0">
                <a:solidFill>
                  <a:schemeClr val="bg1"/>
                </a:solidFill>
              </a:rPr>
              <a:t> – a negative regulator of cuticular wax formation in </a:t>
            </a:r>
            <a:r>
              <a:rPr lang="lv-LV" sz="2400" dirty="0">
                <a:solidFill>
                  <a:srgbClr val="FFFF00"/>
                </a:solidFill>
              </a:rPr>
              <a:t>barley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lv-LV" sz="2400" i="1" dirty="0">
                <a:solidFill>
                  <a:schemeClr val="bg1"/>
                </a:solidFill>
              </a:rPr>
              <a:t>AtCBP60G</a:t>
            </a:r>
            <a:r>
              <a:rPr lang="lv-LV" sz="2400" dirty="0">
                <a:solidFill>
                  <a:schemeClr val="bg1"/>
                </a:solidFill>
              </a:rPr>
              <a:t> – a positive regulator of drought tolerance, crosstalk between SA and ABA signaling in </a:t>
            </a:r>
            <a:r>
              <a:rPr lang="lv-LV" sz="2400" i="1" dirty="0">
                <a:solidFill>
                  <a:srgbClr val="FFFF00"/>
                </a:solidFill>
              </a:rPr>
              <a:t>A. thaliana</a:t>
            </a:r>
            <a:endParaRPr lang="en-US" sz="2400" i="1" dirty="0">
              <a:solidFill>
                <a:srgbClr val="FFFF00"/>
              </a:solidFill>
            </a:endParaRPr>
          </a:p>
        </p:txBody>
      </p:sp>
      <p:pic>
        <p:nvPicPr>
          <p:cNvPr id="9" name="Picture 8" descr="Graphical user interface, application, email&#10;&#10;Description automatically generated">
            <a:extLst>
              <a:ext uri="{FF2B5EF4-FFF2-40B4-BE49-F238E27FC236}">
                <a16:creationId xmlns:a16="http://schemas.microsoft.com/office/drawing/2014/main" id="{ABB9CD01-F72B-49D9-2CAF-A53612A208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624" y="4136239"/>
            <a:ext cx="8342752" cy="1235132"/>
          </a:xfrm>
          <a:prstGeom prst="rect">
            <a:avLst/>
          </a:prstGeom>
        </p:spPr>
      </p:pic>
      <p:pic>
        <p:nvPicPr>
          <p:cNvPr id="11" name="Picture 10" descr="Graphical user interface, application, Word&#10;&#10;Description automatically generated">
            <a:extLst>
              <a:ext uri="{FF2B5EF4-FFF2-40B4-BE49-F238E27FC236}">
                <a16:creationId xmlns:a16="http://schemas.microsoft.com/office/drawing/2014/main" id="{DBB4B360-64D5-EB5B-9D8F-9A0B6064F5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400" y="5478978"/>
            <a:ext cx="6522720" cy="124660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191A4F7-47CD-8767-555A-FAAB44FF8B59}"/>
              </a:ext>
            </a:extLst>
          </p:cNvPr>
          <p:cNvSpPr txBox="1"/>
          <p:nvPr/>
        </p:nvSpPr>
        <p:spPr>
          <a:xfrm>
            <a:off x="959486" y="3677339"/>
            <a:ext cx="73012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lv-LV" sz="2400" dirty="0">
                <a:solidFill>
                  <a:schemeClr val="bg1"/>
                </a:solidFill>
              </a:rPr>
              <a:t>HvCBP20 – one homologous genomic seq in </a:t>
            </a:r>
            <a:r>
              <a:rPr lang="lv-LV" sz="2400" i="1" dirty="0">
                <a:solidFill>
                  <a:schemeClr val="bg1"/>
                </a:solidFill>
              </a:rPr>
              <a:t>L. perenne</a:t>
            </a:r>
            <a:endParaRPr lang="en-US" sz="2400" i="1" dirty="0">
              <a:solidFill>
                <a:schemeClr val="bg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5A23F3F-9428-17BD-6DBF-366D597954A4}"/>
              </a:ext>
            </a:extLst>
          </p:cNvPr>
          <p:cNvSpPr txBox="1"/>
          <p:nvPr/>
        </p:nvSpPr>
        <p:spPr>
          <a:xfrm>
            <a:off x="76201" y="2898703"/>
            <a:ext cx="9067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400" dirty="0">
                <a:solidFill>
                  <a:schemeClr val="bg1"/>
                </a:solidFill>
              </a:rPr>
              <a:t>Tried to sequence also- dehydrins, </a:t>
            </a:r>
            <a:r>
              <a:rPr lang="lv-LV" sz="2400" i="1" dirty="0">
                <a:solidFill>
                  <a:schemeClr val="bg1"/>
                </a:solidFill>
              </a:rPr>
              <a:t>HKT1, HKT2, HKT3, NHX, GolS, GolS2 </a:t>
            </a:r>
            <a:r>
              <a:rPr lang="lv-LV" sz="2400" dirty="0">
                <a:solidFill>
                  <a:schemeClr val="bg1"/>
                </a:solidFill>
              </a:rPr>
              <a:t>– unsuccessfully, will clone alleles to sequence </a:t>
            </a:r>
            <a:endParaRPr lang="en-US" sz="24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131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12" grpId="0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D9C1D5F-12FC-41D2-01D3-96A6148AF887}"/>
              </a:ext>
            </a:extLst>
          </p:cNvPr>
          <p:cNvSpPr txBox="1"/>
          <p:nvPr/>
        </p:nvSpPr>
        <p:spPr>
          <a:xfrm>
            <a:off x="1143000" y="5328396"/>
            <a:ext cx="70815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400" dirty="0">
                <a:solidFill>
                  <a:schemeClr val="bg1"/>
                </a:solidFill>
              </a:rPr>
              <a:t>Sequenced ~ 1kb from target genes from the project genotypes and from cv. ‘Veja’ for gRNA validation in protoplasts.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AFF0CEC-0DF2-8FBF-F0E3-CDB647EFBF83}"/>
              </a:ext>
            </a:extLst>
          </p:cNvPr>
          <p:cNvSpPr txBox="1"/>
          <p:nvPr/>
        </p:nvSpPr>
        <p:spPr>
          <a:xfrm>
            <a:off x="572770" y="386646"/>
            <a:ext cx="84172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lv-LV" sz="2400" dirty="0">
                <a:solidFill>
                  <a:schemeClr val="bg1"/>
                </a:solidFill>
              </a:rPr>
              <a:t>AtCBP60G – many homologues, selected 3 with the highest homology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5" name="Picture 4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57CB9D2E-2019-9ED4-3C89-BA6DE527C2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2880" y="1410683"/>
            <a:ext cx="6238240" cy="3510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701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54ACD63-A8A0-A399-C3EE-34E7A0755AE7}"/>
              </a:ext>
            </a:extLst>
          </p:cNvPr>
          <p:cNvSpPr txBox="1"/>
          <p:nvPr/>
        </p:nvSpPr>
        <p:spPr>
          <a:xfrm>
            <a:off x="1633687" y="2384380"/>
            <a:ext cx="1377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400" i="1" dirty="0">
                <a:solidFill>
                  <a:schemeClr val="bg1"/>
                </a:solidFill>
              </a:rPr>
              <a:t>CBP60G</a:t>
            </a:r>
            <a:endParaRPr lang="en-US" sz="2400" i="1" dirty="0">
              <a:solidFill>
                <a:schemeClr val="bg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C1C353F-071C-12FD-0B38-944A4BC29582}"/>
              </a:ext>
            </a:extLst>
          </p:cNvPr>
          <p:cNvSpPr txBox="1"/>
          <p:nvPr/>
        </p:nvSpPr>
        <p:spPr>
          <a:xfrm>
            <a:off x="1633688" y="1720908"/>
            <a:ext cx="1377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400" i="1" dirty="0">
                <a:solidFill>
                  <a:schemeClr val="bg1"/>
                </a:solidFill>
              </a:rPr>
              <a:t>CBP20</a:t>
            </a:r>
            <a:endParaRPr lang="en-US" sz="2400" i="1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4D80728-2482-92C3-B6E0-FF0C7BD01ACB}"/>
              </a:ext>
            </a:extLst>
          </p:cNvPr>
          <p:cNvSpPr txBox="1"/>
          <p:nvPr/>
        </p:nvSpPr>
        <p:spPr>
          <a:xfrm>
            <a:off x="3230880" y="312665"/>
            <a:ext cx="2682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2400" u="sng" dirty="0">
                <a:solidFill>
                  <a:schemeClr val="bg1"/>
                </a:solidFill>
              </a:rPr>
              <a:t>Designed gRNA</a:t>
            </a:r>
            <a:endParaRPr lang="en-US" sz="2400" u="sng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08B4383-1283-EAE9-A6F3-090EA14895D2}"/>
              </a:ext>
            </a:extLst>
          </p:cNvPr>
          <p:cNvSpPr txBox="1"/>
          <p:nvPr/>
        </p:nvSpPr>
        <p:spPr>
          <a:xfrm>
            <a:off x="1038225" y="803205"/>
            <a:ext cx="75090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lv-LV" sz="2400" dirty="0">
                <a:solidFill>
                  <a:schemeClr val="bg1"/>
                </a:solidFill>
              </a:rPr>
              <a:t>Targeting 1st exon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lv-LV" sz="2400" dirty="0">
                <a:solidFill>
                  <a:schemeClr val="bg1"/>
                </a:solidFill>
              </a:rPr>
              <a:t>Avoiding sites polymorphic among project genotypes 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226B030-1AF3-996D-AE54-A874E9314165}"/>
              </a:ext>
            </a:extLst>
          </p:cNvPr>
          <p:cNvSpPr txBox="1"/>
          <p:nvPr/>
        </p:nvSpPr>
        <p:spPr>
          <a:xfrm>
            <a:off x="3294848" y="1737225"/>
            <a:ext cx="1377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400" dirty="0">
                <a:solidFill>
                  <a:schemeClr val="bg1"/>
                </a:solidFill>
              </a:rPr>
              <a:t>5 gRNA 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B6CE26B-9C70-DB23-C940-8D6BEFF2DFFF}"/>
              </a:ext>
            </a:extLst>
          </p:cNvPr>
          <p:cNvSpPr txBox="1"/>
          <p:nvPr/>
        </p:nvSpPr>
        <p:spPr>
          <a:xfrm>
            <a:off x="3294848" y="2348659"/>
            <a:ext cx="43634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400" dirty="0">
                <a:solidFill>
                  <a:schemeClr val="bg1"/>
                </a:solidFill>
              </a:rPr>
              <a:t>3 gRNA – one for each locus, more will be designed 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AAE85F0-E1AC-ADD7-A90A-EF9030DFE925}"/>
              </a:ext>
            </a:extLst>
          </p:cNvPr>
          <p:cNvSpPr txBox="1"/>
          <p:nvPr/>
        </p:nvSpPr>
        <p:spPr>
          <a:xfrm>
            <a:off x="2611387" y="3363742"/>
            <a:ext cx="41228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2400" u="sng" dirty="0">
                <a:solidFill>
                  <a:schemeClr val="bg1"/>
                </a:solidFill>
              </a:rPr>
              <a:t>Plasmid constructs with designed gRNAs</a:t>
            </a:r>
            <a:endParaRPr lang="en-US" sz="2400" u="sng" dirty="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1598B11-9F73-92E1-4B85-660B4A7A2633}"/>
              </a:ext>
            </a:extLst>
          </p:cNvPr>
          <p:cNvSpPr txBox="1"/>
          <p:nvPr/>
        </p:nvSpPr>
        <p:spPr>
          <a:xfrm>
            <a:off x="-427723" y="4521458"/>
            <a:ext cx="41228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2400" dirty="0">
                <a:solidFill>
                  <a:schemeClr val="bg1"/>
                </a:solidFill>
              </a:rPr>
              <a:t>Blue/white selection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BDF5DE9-7A1E-8F90-928A-5B0728FE8067}"/>
              </a:ext>
            </a:extLst>
          </p:cNvPr>
          <p:cNvSpPr txBox="1"/>
          <p:nvPr/>
        </p:nvSpPr>
        <p:spPr>
          <a:xfrm>
            <a:off x="3011637" y="4393584"/>
            <a:ext cx="33223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2400" dirty="0">
                <a:solidFill>
                  <a:schemeClr val="bg1"/>
                </a:solidFill>
              </a:rPr>
              <a:t>PCR with gRNA oligo+plasmid oligo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AB7F8E3-4BD4-1084-059E-80D5C63CEC35}"/>
              </a:ext>
            </a:extLst>
          </p:cNvPr>
          <p:cNvSpPr txBox="1"/>
          <p:nvPr/>
        </p:nvSpPr>
        <p:spPr>
          <a:xfrm>
            <a:off x="6655869" y="4387447"/>
            <a:ext cx="18913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2400" dirty="0">
                <a:solidFill>
                  <a:schemeClr val="bg1"/>
                </a:solidFill>
              </a:rPr>
              <a:t>confirmed by sequencing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13" name="Picture 12" descr="A picture containing cup, Petri dish, dishware, tableware&#10;&#10;Description automatically generated">
            <a:extLst>
              <a:ext uri="{FF2B5EF4-FFF2-40B4-BE49-F238E27FC236}">
                <a16:creationId xmlns:a16="http://schemas.microsoft.com/office/drawing/2014/main" id="{3A9C7982-E2F5-1C5D-D70A-200855CE40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903749" y="4386725"/>
            <a:ext cx="1459878" cy="2810574"/>
          </a:xfrm>
          <a:prstGeom prst="rect">
            <a:avLst/>
          </a:prstGeom>
        </p:spPr>
      </p:pic>
      <p:pic>
        <p:nvPicPr>
          <p:cNvPr id="15" name="Picture 14" descr="A picture containing dark&#10;&#10;Description automatically generated">
            <a:extLst>
              <a:ext uri="{FF2B5EF4-FFF2-40B4-BE49-F238E27FC236}">
                <a16:creationId xmlns:a16="http://schemas.microsoft.com/office/drawing/2014/main" id="{ED787341-08BD-3A9F-67B0-2166DC62C9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7423" y="5268411"/>
            <a:ext cx="2190750" cy="1390650"/>
          </a:xfrm>
          <a:prstGeom prst="rect">
            <a:avLst/>
          </a:prstGeom>
        </p:spPr>
      </p:pic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B77DEEBB-D887-1B21-E076-C791585EC8A4}"/>
              </a:ext>
            </a:extLst>
          </p:cNvPr>
          <p:cNvCxnSpPr/>
          <p:nvPr/>
        </p:nvCxnSpPr>
        <p:spPr>
          <a:xfrm flipH="1">
            <a:off x="2322662" y="4194739"/>
            <a:ext cx="1477813" cy="192708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D443F5F7-065A-F9E4-8A1D-112C9EB92194}"/>
              </a:ext>
            </a:extLst>
          </p:cNvPr>
          <p:cNvCxnSpPr>
            <a:cxnSpLocks/>
          </p:cNvCxnSpPr>
          <p:nvPr/>
        </p:nvCxnSpPr>
        <p:spPr>
          <a:xfrm>
            <a:off x="4328310" y="4194739"/>
            <a:ext cx="0" cy="282889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72CA07F1-CD81-8C52-6538-425B68E56BA1}"/>
              </a:ext>
            </a:extLst>
          </p:cNvPr>
          <p:cNvCxnSpPr>
            <a:cxnSpLocks/>
          </p:cNvCxnSpPr>
          <p:nvPr/>
        </p:nvCxnSpPr>
        <p:spPr>
          <a:xfrm>
            <a:off x="5117148" y="4238569"/>
            <a:ext cx="1617060" cy="239059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5227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02415DF-14A6-5CDE-EC30-BEDB05EECA7A}"/>
              </a:ext>
            </a:extLst>
          </p:cNvPr>
          <p:cNvSpPr txBox="1"/>
          <p:nvPr/>
        </p:nvSpPr>
        <p:spPr>
          <a:xfrm>
            <a:off x="659178" y="113937"/>
            <a:ext cx="57724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2800" dirty="0">
                <a:solidFill>
                  <a:schemeClr val="bg1"/>
                </a:solidFill>
              </a:rPr>
              <a:t>Development of protoplast protocol – for gRNA screen/selection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18C5163-B7AD-2411-EBA2-1F6566FBC21A}"/>
              </a:ext>
            </a:extLst>
          </p:cNvPr>
          <p:cNvSpPr txBox="1"/>
          <p:nvPr/>
        </p:nvSpPr>
        <p:spPr>
          <a:xfrm>
            <a:off x="524778" y="1318054"/>
            <a:ext cx="516447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lv-LV" sz="2000" dirty="0">
                <a:solidFill>
                  <a:schemeClr val="bg1"/>
                </a:solidFill>
              </a:rPr>
              <a:t>Switched to growing plants in boxes </a:t>
            </a:r>
            <a:r>
              <a:rPr lang="lv-LV" sz="2000" i="1" dirty="0">
                <a:solidFill>
                  <a:schemeClr val="bg1"/>
                </a:solidFill>
              </a:rPr>
              <a:t>in vitro (</a:t>
            </a:r>
            <a:r>
              <a:rPr lang="lv-LV" sz="2000" dirty="0">
                <a:solidFill>
                  <a:schemeClr val="bg1"/>
                </a:solidFill>
              </a:rPr>
              <a:t>currently only cv. ‘Veja</a:t>
            </a:r>
            <a:r>
              <a:rPr lang="lv-LV" sz="2000" i="1" dirty="0">
                <a:solidFill>
                  <a:schemeClr val="bg1"/>
                </a:solidFill>
              </a:rPr>
              <a:t>’)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lv-LV" sz="2000" dirty="0">
                <a:solidFill>
                  <a:schemeClr val="bg1"/>
                </a:solidFill>
              </a:rPr>
              <a:t>Tested the protocol by Davis et al. 2020* - low and inconsistent yield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lv-LV" sz="2000" dirty="0">
                <a:solidFill>
                  <a:schemeClr val="bg1"/>
                </a:solidFill>
              </a:rPr>
              <a:t>Working based on the protocol by Brandt et al. 2020** - 1.3*10^5 pp/ml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87EFC15-B5EB-A18A-922F-FDC8E1D0282B}"/>
              </a:ext>
            </a:extLst>
          </p:cNvPr>
          <p:cNvSpPr txBox="1"/>
          <p:nvPr/>
        </p:nvSpPr>
        <p:spPr>
          <a:xfrm>
            <a:off x="1086753" y="5914179"/>
            <a:ext cx="7344075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v-LV" sz="11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* </a:t>
            </a:r>
            <a:r>
              <a:rPr lang="en-US" sz="11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Davis, H.R., Maddison, A.L., Phillips, D.W. and Jones, H.D., 2020. Genetic transformation of protoplasts isolated from leaves of Lolium temulentum and Lolium </a:t>
            </a:r>
            <a:r>
              <a:rPr lang="en-US" sz="11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perenne</a:t>
            </a:r>
            <a:r>
              <a:rPr lang="en-US" sz="11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. </a:t>
            </a:r>
            <a:r>
              <a:rPr lang="en-US" sz="1100" b="0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Cereal Genomics: Methods and Protocols</a:t>
            </a:r>
            <a:r>
              <a:rPr lang="en-US" sz="11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, pp.199-205.</a:t>
            </a: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5B1DC43-9184-00A2-4ED5-9680E6E9CA8F}"/>
              </a:ext>
            </a:extLst>
          </p:cNvPr>
          <p:cNvSpPr txBox="1"/>
          <p:nvPr/>
        </p:nvSpPr>
        <p:spPr>
          <a:xfrm>
            <a:off x="1086753" y="6345066"/>
            <a:ext cx="7969718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v-LV" sz="11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**</a:t>
            </a:r>
            <a:r>
              <a:rPr lang="en-US" sz="11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Brandt, K.M., Gunn, H., Moretti, N. and </a:t>
            </a:r>
            <a:r>
              <a:rPr lang="en-US" sz="11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Zemetra</a:t>
            </a:r>
            <a:r>
              <a:rPr lang="en-US" sz="11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, R.S., 2020. A streamlined protocol for wheat (Triticum </a:t>
            </a:r>
            <a:r>
              <a:rPr lang="en-US" sz="11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aestivum</a:t>
            </a:r>
            <a:r>
              <a:rPr lang="en-US" sz="11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) protoplast isolation and transformation with CRISPR-Cas ribonucleoprotein complexes. </a:t>
            </a:r>
            <a:r>
              <a:rPr lang="en-US" sz="1100" b="0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Frontiers in Plant Science</a:t>
            </a:r>
            <a:r>
              <a:rPr lang="en-US" sz="11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, </a:t>
            </a:r>
            <a:r>
              <a:rPr lang="en-US" sz="1100" b="0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11</a:t>
            </a:r>
            <a:r>
              <a:rPr lang="en-US" sz="11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, p.769.</a:t>
            </a: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2C338D2-1B0E-8F81-63CF-6E455014B6F4}"/>
              </a:ext>
            </a:extLst>
          </p:cNvPr>
          <p:cNvSpPr txBox="1"/>
          <p:nvPr/>
        </p:nvSpPr>
        <p:spPr>
          <a:xfrm>
            <a:off x="524778" y="3869995"/>
            <a:ext cx="572221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sz="1800" dirty="0">
                <a:solidFill>
                  <a:schemeClr val="bg1"/>
                </a:solidFill>
              </a:rPr>
              <a:t>Gathering data for the planned publication together with Talltech team - testing several factors: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lv-LV" sz="1800" dirty="0">
                <a:solidFill>
                  <a:schemeClr val="bg1"/>
                </a:solidFill>
              </a:rPr>
              <a:t>tissue disintegration – cutting vs blending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lv-LV" sz="1800" dirty="0">
                <a:solidFill>
                  <a:schemeClr val="bg1"/>
                </a:solidFill>
              </a:rPr>
              <a:t>other factors will be tested – as agreed with Ferenz</a:t>
            </a:r>
            <a:endParaRPr lang="en-US" sz="1800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1E5F907-814D-EE5A-0E4D-5B523D205E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3000"/>
                    </a14:imgEffect>
                    <a14:imgEffect>
                      <a14:colorTemperature colorTemp="4783"/>
                    </a14:imgEffect>
                    <a14:imgEffect>
                      <a14:saturation sat="123000"/>
                    </a14:imgEffect>
                    <a14:imgEffect>
                      <a14:brightnessContrast bright="2000" contrast="-3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9421" y="3356853"/>
            <a:ext cx="2187643" cy="1938992"/>
          </a:xfrm>
          <a:prstGeom prst="rect">
            <a:avLst/>
          </a:prstGeom>
        </p:spPr>
      </p:pic>
      <p:pic>
        <p:nvPicPr>
          <p:cNvPr id="10" name="Picture 9" descr="A picture containing text, indoor, several&#10;&#10;Description automatically generated">
            <a:extLst>
              <a:ext uri="{FF2B5EF4-FFF2-40B4-BE49-F238E27FC236}">
                <a16:creationId xmlns:a16="http://schemas.microsoft.com/office/drawing/2014/main" id="{8FAABFAE-7E9F-9C52-3FAD-30AA8C904E1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253" y="1315829"/>
            <a:ext cx="3187980" cy="1793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294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/>
      <p:bldP spid="7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2E3A1DD-1FF4-63ED-5EB1-71EDB1701C9A}"/>
              </a:ext>
            </a:extLst>
          </p:cNvPr>
          <p:cNvSpPr txBox="1"/>
          <p:nvPr/>
        </p:nvSpPr>
        <p:spPr>
          <a:xfrm>
            <a:off x="2266815" y="546688"/>
            <a:ext cx="42865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3200" dirty="0">
                <a:solidFill>
                  <a:schemeClr val="bg1"/>
                </a:solidFill>
              </a:rPr>
              <a:t>Summary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0FDE792-C419-2736-2C23-8BC7539F8DA1}"/>
              </a:ext>
            </a:extLst>
          </p:cNvPr>
          <p:cNvSpPr txBox="1"/>
          <p:nvPr/>
        </p:nvSpPr>
        <p:spPr>
          <a:xfrm>
            <a:off x="752340" y="1280113"/>
            <a:ext cx="758203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lv-LV" sz="2400" dirty="0">
                <a:solidFill>
                  <a:schemeClr val="bg1"/>
                </a:solidFill>
              </a:rPr>
              <a:t>We have plasmid constructs ready for 2 genes – </a:t>
            </a:r>
            <a:r>
              <a:rPr lang="lv-LV" sz="2400" i="1" dirty="0">
                <a:solidFill>
                  <a:schemeClr val="bg1"/>
                </a:solidFill>
              </a:rPr>
              <a:t>CBP20</a:t>
            </a:r>
            <a:r>
              <a:rPr lang="lv-LV" sz="2400" dirty="0">
                <a:solidFill>
                  <a:schemeClr val="bg1"/>
                </a:solidFill>
              </a:rPr>
              <a:t> and </a:t>
            </a:r>
            <a:r>
              <a:rPr lang="lv-LV" sz="2400" i="1" dirty="0">
                <a:solidFill>
                  <a:schemeClr val="bg1"/>
                </a:solidFill>
              </a:rPr>
              <a:t>CBP60G</a:t>
            </a:r>
          </a:p>
          <a:p>
            <a:pPr marL="457200" indent="-457200">
              <a:buAutoNum type="arabicPeriod"/>
            </a:pPr>
            <a:r>
              <a:rPr lang="lv-LV" sz="2400" dirty="0">
                <a:solidFill>
                  <a:schemeClr val="bg1"/>
                </a:solidFill>
              </a:rPr>
              <a:t>We know how to obtain protoplasts</a:t>
            </a:r>
          </a:p>
          <a:p>
            <a:pPr marL="457200" indent="-457200">
              <a:buAutoNum type="arabicPeriod"/>
            </a:pPr>
            <a:endParaRPr lang="lv-LV" sz="2400" dirty="0">
              <a:solidFill>
                <a:schemeClr val="bg1"/>
              </a:solidFill>
            </a:endParaRPr>
          </a:p>
          <a:p>
            <a:r>
              <a:rPr lang="lv-LV" sz="2400" dirty="0">
                <a:solidFill>
                  <a:schemeClr val="bg1"/>
                </a:solidFill>
              </a:rPr>
              <a:t>Next: </a:t>
            </a:r>
          </a:p>
          <a:p>
            <a:r>
              <a:rPr lang="lv-LV" sz="2400" dirty="0">
                <a:solidFill>
                  <a:schemeClr val="bg1"/>
                </a:solidFill>
              </a:rPr>
              <a:t>1) Protoplast transformations for gRNA testing</a:t>
            </a:r>
          </a:p>
          <a:p>
            <a:r>
              <a:rPr lang="lv-LV" sz="2400" dirty="0">
                <a:solidFill>
                  <a:schemeClr val="bg1"/>
                </a:solidFill>
              </a:rPr>
              <a:t>2) Data acquisition for publication on protoplast isolation</a:t>
            </a:r>
          </a:p>
          <a:p>
            <a:r>
              <a:rPr lang="lv-LV" sz="2400" dirty="0">
                <a:solidFill>
                  <a:schemeClr val="bg1"/>
                </a:solidFill>
              </a:rPr>
              <a:t>3) Plasmid constructs from other genes</a:t>
            </a:r>
          </a:p>
          <a:p>
            <a:r>
              <a:rPr lang="lv-LV" sz="2400" dirty="0">
                <a:solidFill>
                  <a:schemeClr val="bg1"/>
                </a:solidFill>
              </a:rPr>
              <a:t>4) Plant (callus) transformation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892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C1AE71C47EED64F842D0F19ABFBA84B" ma:contentTypeVersion="12" ma:contentTypeDescription="Create a new document." ma:contentTypeScope="" ma:versionID="9c97b36e7ad39568f7a435fb1a90d0d1">
  <xsd:schema xmlns:xsd="http://www.w3.org/2001/XMLSchema" xmlns:xs="http://www.w3.org/2001/XMLSchema" xmlns:p="http://schemas.microsoft.com/office/2006/metadata/properties" xmlns:ns2="4448864f-7f21-4414-b1bd-14d5f7e4b708" xmlns:ns3="91051944-2059-4cc2-ad93-1296fa6769d8" targetNamespace="http://schemas.microsoft.com/office/2006/metadata/properties" ma:root="true" ma:fieldsID="4f01b7361ba338dad9d3e9170ec15e12" ns2:_="" ns3:_="">
    <xsd:import namespace="4448864f-7f21-4414-b1bd-14d5f7e4b708"/>
    <xsd:import namespace="91051944-2059-4cc2-ad93-1296fa6769d8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lcf76f155ced4ddcb4097134ff3c332f" minOccurs="0"/>
                <xsd:element ref="ns2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448864f-7f21-4414-b1bd-14d5f7e4b708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39ecd916-46d4-4bdc-8b92-b887440c617f}" ma:internalName="TaxCatchAll" ma:showField="CatchAllData" ma:web="4448864f-7f21-4414-b1bd-14d5f7e4b70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1051944-2059-4cc2-ad93-1296fa6769d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3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0bc0b185-4452-496b-8675-b05c2822374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91051944-2059-4cc2-ad93-1296fa6769d8">
      <Terms xmlns="http://schemas.microsoft.com/office/infopath/2007/PartnerControls"/>
    </lcf76f155ced4ddcb4097134ff3c332f>
    <TaxCatchAll xmlns="4448864f-7f21-4414-b1bd-14d5f7e4b708" xsi:nil="true"/>
    <_dlc_DocId xmlns="4448864f-7f21-4414-b1bd-14d5f7e4b708">FM6FMVPPVCPT-948290403-468</_dlc_DocId>
    <_dlc_DocIdUrl xmlns="4448864f-7f21-4414-b1bd-14d5f7e4b708">
      <Url>https://universityoflatvia387.sharepoint.com/sites/EDITGRASS4FOOD/_layouts/15/DocIdRedir.aspx?ID=FM6FMVPPVCPT-948290403-468</Url>
      <Description>FM6FMVPPVCPT-948290403-468</Description>
    </_dlc_DocIdUrl>
  </documentManagement>
</p:properties>
</file>

<file path=customXml/itemProps1.xml><?xml version="1.0" encoding="utf-8"?>
<ds:datastoreItem xmlns:ds="http://schemas.openxmlformats.org/officeDocument/2006/customXml" ds:itemID="{3E04B93B-9651-478A-9F26-6521BE7BFF3C}"/>
</file>

<file path=customXml/itemProps2.xml><?xml version="1.0" encoding="utf-8"?>
<ds:datastoreItem xmlns:ds="http://schemas.openxmlformats.org/officeDocument/2006/customXml" ds:itemID="{039F80EA-1D36-43E0-94D1-C7D9324E3714}"/>
</file>

<file path=customXml/itemProps3.xml><?xml version="1.0" encoding="utf-8"?>
<ds:datastoreItem xmlns:ds="http://schemas.openxmlformats.org/officeDocument/2006/customXml" ds:itemID="{881B079E-47B1-4616-BEDE-C851326E12EE}"/>
</file>

<file path=customXml/itemProps4.xml><?xml version="1.0" encoding="utf-8"?>
<ds:datastoreItem xmlns:ds="http://schemas.openxmlformats.org/officeDocument/2006/customXml" ds:itemID="{1DA47AD3-7CE0-4FA6-BDD1-A72A71685FA3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458</TotalTime>
  <Words>425</Words>
  <Application>Microsoft Office PowerPoint</Application>
  <PresentationFormat>On-screen Show (4:3)</PresentationFormat>
  <Paragraphs>42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Anete Boroboro</dc:creator>
  <cp:lastModifiedBy>Anete Boroboro</cp:lastModifiedBy>
  <cp:revision>39</cp:revision>
  <dcterms:created xsi:type="dcterms:W3CDTF">2023-03-27T12:57:47Z</dcterms:created>
  <dcterms:modified xsi:type="dcterms:W3CDTF">2023-04-03T08:50:03Z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0x0101004C1AE71C47EED64F842D0F19ABFBA84B</vt:lpwstr>
  </property>
  <property fmtid="{D5CDD505-2E9C-101B-9397-08002B2CF9AE}" pid="3" name="_dlc_DocIdItemGuid">
    <vt:lpwstr>afb42477-69ca-41f1-8acf-878248e35a44</vt:lpwstr>
  </property>
  <property fmtid="{D5CDD505-2E9C-101B-9397-08002B2CF9AE}" pid="4" name="MediaServiceImageTags">
    <vt:lpwstr/>
  </property>
</Properties>
</file>